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Lst>
  <p:notesMasterIdLst>
    <p:notesMasterId r:id="rId27"/>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9"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fr-FR" sz="4400" b="0" strike="noStrike" spc="-1">
                <a:solidFill>
                  <a:srgbClr val="000000"/>
                </a:solidFill>
                <a:latin typeface="Arial"/>
              </a:rPr>
              <a:t>Cliquez pour déplacer la diapo</a:t>
            </a:r>
          </a:p>
        </p:txBody>
      </p:sp>
      <p:sp>
        <p:nvSpPr>
          <p:cNvPr id="50"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fr-FR" sz="2000" b="0" strike="noStrike" spc="-1">
                <a:solidFill>
                  <a:srgbClr val="000000"/>
                </a:solidFill>
                <a:latin typeface="Arial"/>
              </a:rPr>
              <a:t>Cliquez pour modifier le format des notes</a:t>
            </a:r>
          </a:p>
        </p:txBody>
      </p:sp>
      <p:sp>
        <p:nvSpPr>
          <p:cNvPr id="51"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strike="noStrike" spc="-1">
                <a:solidFill>
                  <a:srgbClr val="000000"/>
                </a:solidFill>
                <a:latin typeface="Times New Roman"/>
              </a:rPr>
              <a:t>&lt;en-tête&gt;</a:t>
            </a:r>
          </a:p>
        </p:txBody>
      </p:sp>
      <p:sp>
        <p:nvSpPr>
          <p:cNvPr id="52" name="PlaceHolder 4"/>
          <p:cNvSpPr>
            <a:spLocks noGrp="1"/>
          </p:cNvSpPr>
          <p:nvPr>
            <p:ph type="dt" idx="34"/>
          </p:nvPr>
        </p:nvSpPr>
        <p:spPr>
          <a:xfrm>
            <a:off x="4278960" y="0"/>
            <a:ext cx="3280680" cy="534240"/>
          </a:xfrm>
          <a:prstGeom prst="rect">
            <a:avLst/>
          </a:prstGeom>
          <a:noFill/>
          <a:ln w="0">
            <a:noFill/>
          </a:ln>
        </p:spPr>
        <p:txBody>
          <a:bodyPr lIns="0" tIns="0" rIns="0" bIns="0" anchor="t">
            <a:noAutofit/>
          </a:bodyPr>
          <a:lstStyle>
            <a:lvl1pPr indent="0" algn="r">
              <a:buNone/>
              <a:defRPr lang="fr-FR" sz="1400" b="0" strike="noStrike" spc="-1">
                <a:solidFill>
                  <a:srgbClr val="000000"/>
                </a:solidFill>
                <a:latin typeface="Times New Roman"/>
              </a:defRPr>
            </a:lvl1pPr>
          </a:lstStyle>
          <a:p>
            <a:pPr indent="0" algn="r">
              <a:buNone/>
            </a:pPr>
            <a:r>
              <a:rPr lang="fr-FR" sz="1400" b="0" strike="noStrike" spc="-1">
                <a:solidFill>
                  <a:srgbClr val="000000"/>
                </a:solidFill>
                <a:latin typeface="Times New Roman"/>
              </a:rPr>
              <a:t>&lt;date/heure&gt;</a:t>
            </a:r>
          </a:p>
        </p:txBody>
      </p:sp>
      <p:sp>
        <p:nvSpPr>
          <p:cNvPr id="53" name="PlaceHolder 5"/>
          <p:cNvSpPr>
            <a:spLocks noGrp="1"/>
          </p:cNvSpPr>
          <p:nvPr>
            <p:ph type="ftr" idx="35"/>
          </p:nvPr>
        </p:nvSpPr>
        <p:spPr>
          <a:xfrm>
            <a:off x="0" y="10157400"/>
            <a:ext cx="3280680" cy="534240"/>
          </a:xfrm>
          <a:prstGeom prst="rect">
            <a:avLst/>
          </a:prstGeom>
          <a:noFill/>
          <a:ln w="0">
            <a:noFill/>
          </a:ln>
        </p:spPr>
        <p:txBody>
          <a:bodyPr lIns="0" tIns="0" rIns="0" bIns="0" anchor="b">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&lt;pied de page&gt;</a:t>
            </a:r>
          </a:p>
        </p:txBody>
      </p:sp>
      <p:sp>
        <p:nvSpPr>
          <p:cNvPr id="54" name="PlaceHolder 6"/>
          <p:cNvSpPr>
            <a:spLocks noGrp="1"/>
          </p:cNvSpPr>
          <p:nvPr>
            <p:ph type="sldNum" idx="36"/>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strike="noStrike" spc="-1">
                <a:solidFill>
                  <a:srgbClr val="000000"/>
                </a:solidFill>
                <a:latin typeface="Times New Roman"/>
              </a:defRPr>
            </a:lvl1pPr>
          </a:lstStyle>
          <a:p>
            <a:pPr indent="0" algn="r">
              <a:buNone/>
            </a:pPr>
            <a:fld id="{C329D61C-886A-4A2C-B92C-C4807BB1AF54}" type="slidenum">
              <a:rPr lang="fr-FR" sz="1400" b="0" strike="noStrike" spc="-1">
                <a:solidFill>
                  <a:srgbClr val="000000"/>
                </a:solidFill>
                <a:latin typeface="Times New Roman"/>
              </a:rPr>
              <a:t>‹N°›</a:t>
            </a:fld>
            <a:endParaRPr lang="fr-FR"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PlaceHolder 1"/>
          <p:cNvSpPr>
            <a:spLocks noGrp="1" noRot="1" noChangeAspect="1"/>
          </p:cNvSpPr>
          <p:nvPr>
            <p:ph type="sldImg"/>
          </p:nvPr>
        </p:nvSpPr>
        <p:spPr>
          <a:xfrm>
            <a:off x="685800" y="1143000"/>
            <a:ext cx="5485680" cy="3085560"/>
          </a:xfrm>
          <a:prstGeom prst="rect">
            <a:avLst/>
          </a:prstGeom>
          <a:ln w="0">
            <a:noFill/>
          </a:ln>
        </p:spPr>
      </p:sp>
      <p:sp>
        <p:nvSpPr>
          <p:cNvPr id="110" name="PlaceHolder 2"/>
          <p:cNvSpPr>
            <a:spLocks noGrp="1"/>
          </p:cNvSpPr>
          <p:nvPr>
            <p:ph type="body"/>
          </p:nvPr>
        </p:nvSpPr>
        <p:spPr>
          <a:xfrm>
            <a:off x="685800" y="4400640"/>
            <a:ext cx="5485680" cy="3599640"/>
          </a:xfrm>
          <a:prstGeom prst="rect">
            <a:avLst/>
          </a:prstGeom>
          <a:noFill/>
          <a:ln w="0">
            <a:noFill/>
          </a:ln>
        </p:spPr>
        <p:txBody>
          <a:bodyPr lIns="91440" tIns="45720" rIns="91440" bIns="45720" anchor="t">
            <a:noAutofit/>
          </a:bodyPr>
          <a:lstStyle/>
          <a:p>
            <a:pPr marL="216000" indent="-216000">
              <a:buNone/>
            </a:pPr>
            <a:endParaRPr lang="fr-FR" sz="1800" b="0" strike="noStrike" spc="-1">
              <a:solidFill>
                <a:srgbClr val="000000"/>
              </a:solidFill>
              <a:latin typeface="Arial"/>
            </a:endParaRPr>
          </a:p>
        </p:txBody>
      </p:sp>
      <p:sp>
        <p:nvSpPr>
          <p:cNvPr id="111" name="PlaceHolder 3"/>
          <p:cNvSpPr>
            <a:spLocks noGrp="1"/>
          </p:cNvSpPr>
          <p:nvPr>
            <p:ph type="sldNum" idx="37"/>
          </p:nvPr>
        </p:nvSpPr>
        <p:spPr>
          <a:xfrm>
            <a:off x="3884760" y="8685360"/>
            <a:ext cx="2971080" cy="457920"/>
          </a:xfrm>
          <a:prstGeom prst="rect">
            <a:avLst/>
          </a:prstGeom>
          <a:noFill/>
          <a:ln w="0">
            <a:noFill/>
          </a:ln>
        </p:spPr>
        <p:txBody>
          <a:bodyPr lIns="91440" tIns="45720" rIns="91440" bIns="45720" anchor="b">
            <a:noAutofit/>
          </a:bodyPr>
          <a:lstStyle>
            <a:lvl1pPr indent="0" algn="r">
              <a:lnSpc>
                <a:spcPct val="100000"/>
              </a:lnSpc>
              <a:buNone/>
              <a:tabLst>
                <a:tab pos="0" algn="l"/>
              </a:tabLst>
              <a:defRPr lang="fr-FR" sz="1200" b="0" strike="noStrike" spc="-1">
                <a:solidFill>
                  <a:srgbClr val="000000"/>
                </a:solidFill>
                <a:latin typeface="Times New Roman"/>
              </a:defRPr>
            </a:lvl1pPr>
          </a:lstStyle>
          <a:p>
            <a:pPr indent="0" algn="r">
              <a:lnSpc>
                <a:spcPct val="100000"/>
              </a:lnSpc>
              <a:buNone/>
              <a:tabLst>
                <a:tab pos="0" algn="l"/>
              </a:tabLst>
            </a:pPr>
            <a:fld id="{3CF883C9-4A21-4607-834B-F51BD8958A7B}" type="slidenum">
              <a:rPr lang="fr-FR" sz="1200" b="0" strike="noStrike" spc="-1">
                <a:solidFill>
                  <a:srgbClr val="000000"/>
                </a:solidFill>
                <a:latin typeface="Times New Roman"/>
              </a:rPr>
              <a:t>5</a:t>
            </a:fld>
            <a:endParaRPr lang="fr-FR"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6" name="PlaceHolder 2"/>
          <p:cNvSpPr>
            <a:spLocks noGrp="1"/>
          </p:cNvSpPr>
          <p:nvPr>
            <p:ph type="subTitle"/>
          </p:nvPr>
        </p:nvSpPr>
        <p:spPr>
          <a:xfrm>
            <a:off x="838080" y="1825560"/>
            <a:ext cx="10514880" cy="4350600"/>
          </a:xfrm>
          <a:prstGeom prst="rect">
            <a:avLst/>
          </a:prstGeom>
          <a:noFill/>
          <a:ln w="0">
            <a:noFill/>
          </a:ln>
        </p:spPr>
        <p:txBody>
          <a:bodyPr lIns="0" tIns="0" rIns="0" bIns="0" anchor="ctr">
            <a:noAutofit/>
          </a:bodyPr>
          <a:lstStyle/>
          <a:p>
            <a:pPr indent="0" algn="ctr">
              <a:buNone/>
            </a:pPr>
            <a:endParaRPr lang="fr-FR"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E55BD6F2-EC01-4D76-8010-C4F60CFF354E}" type="slidenum">
              <a:t>‹N°›</a:t>
            </a:fld>
            <a:endParaRPr/>
          </a:p>
        </p:txBody>
      </p:sp>
      <p:sp>
        <p:nvSpPr>
          <p:cNvPr id="3" name="PlaceHolder 5"/>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Contenu avec légende">
    <p:spTree>
      <p:nvGrpSpPr>
        <p:cNvPr id="1" name=""/>
        <p:cNvGrpSpPr/>
        <p:nvPr/>
      </p:nvGrpSpPr>
      <p:grpSpPr>
        <a:xfrm>
          <a:off x="0" y="0"/>
          <a:ext cx="0" cy="0"/>
          <a:chOff x="0" y="0"/>
          <a:chExt cx="0" cy="0"/>
        </a:xfrm>
      </p:grpSpPr>
      <p:sp>
        <p:nvSpPr>
          <p:cNvPr id="2" name="PlaceHolder 1"/>
          <p:cNvSpPr>
            <a:spLocks noGrp="1"/>
          </p:cNvSpPr>
          <p:nvPr>
            <p:ph type="ftr" idx="28"/>
          </p:nvPr>
        </p:nvSpPr>
        <p:spPr/>
        <p:txBody>
          <a:bodyPr/>
          <a:lstStyle/>
          <a:p>
            <a:r>
              <a:t>Footer</a:t>
            </a:r>
          </a:p>
        </p:txBody>
      </p:sp>
      <p:sp>
        <p:nvSpPr>
          <p:cNvPr id="3" name="PlaceHolder 2"/>
          <p:cNvSpPr>
            <a:spLocks noGrp="1"/>
          </p:cNvSpPr>
          <p:nvPr>
            <p:ph type="sldNum" idx="29"/>
          </p:nvPr>
        </p:nvSpPr>
        <p:spPr/>
        <p:txBody>
          <a:bodyPr/>
          <a:lstStyle/>
          <a:p>
            <a:fld id="{DFBD8089-7300-4E46-9B10-C422CD29A79A}" type="slidenum">
              <a:t>‹N°›</a:t>
            </a:fld>
            <a:endParaRPr/>
          </a:p>
        </p:txBody>
      </p:sp>
      <p:sp>
        <p:nvSpPr>
          <p:cNvPr id="4" name="PlaceHolder 3"/>
          <p:cNvSpPr>
            <a:spLocks noGrp="1"/>
          </p:cNvSpPr>
          <p:nvPr>
            <p:ph type="dt" idx="30"/>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Image avec légende">
    <p:spTree>
      <p:nvGrpSpPr>
        <p:cNvPr id="1" name=""/>
        <p:cNvGrpSpPr/>
        <p:nvPr/>
      </p:nvGrpSpPr>
      <p:grpSpPr>
        <a:xfrm>
          <a:off x="0" y="0"/>
          <a:ext cx="0" cy="0"/>
          <a:chOff x="0" y="0"/>
          <a:chExt cx="0" cy="0"/>
        </a:xfrm>
      </p:grpSpPr>
      <p:sp>
        <p:nvSpPr>
          <p:cNvPr id="2" name="PlaceHolder 1"/>
          <p:cNvSpPr>
            <a:spLocks noGrp="1"/>
          </p:cNvSpPr>
          <p:nvPr>
            <p:ph type="ftr" idx="31"/>
          </p:nvPr>
        </p:nvSpPr>
        <p:spPr/>
        <p:txBody>
          <a:bodyPr/>
          <a:lstStyle/>
          <a:p>
            <a:r>
              <a:t>Footer</a:t>
            </a:r>
          </a:p>
        </p:txBody>
      </p:sp>
      <p:sp>
        <p:nvSpPr>
          <p:cNvPr id="3" name="PlaceHolder 2"/>
          <p:cNvSpPr>
            <a:spLocks noGrp="1"/>
          </p:cNvSpPr>
          <p:nvPr>
            <p:ph type="sldNum" idx="32"/>
          </p:nvPr>
        </p:nvSpPr>
        <p:spPr/>
        <p:txBody>
          <a:bodyPr/>
          <a:lstStyle/>
          <a:p>
            <a:fld id="{AC298255-C6AF-432B-88D4-1D18D4F27061}" type="slidenum">
              <a:t>‹N°›</a:t>
            </a:fld>
            <a:endParaRPr/>
          </a:p>
        </p:txBody>
      </p:sp>
      <p:sp>
        <p:nvSpPr>
          <p:cNvPr id="4" name="PlaceHolder 3"/>
          <p:cNvSpPr>
            <a:spLocks noGrp="1"/>
          </p:cNvSpPr>
          <p:nvPr>
            <p:ph type="dt" idx="3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lstStyle/>
          <a:p>
            <a:r>
              <a:t>Footer</a:t>
            </a:r>
          </a:p>
        </p:txBody>
      </p:sp>
      <p:sp>
        <p:nvSpPr>
          <p:cNvPr id="3" name="PlaceHolder 2"/>
          <p:cNvSpPr>
            <a:spLocks noGrp="1"/>
          </p:cNvSpPr>
          <p:nvPr>
            <p:ph type="sldNum" idx="5"/>
          </p:nvPr>
        </p:nvSpPr>
        <p:spPr/>
        <p:txBody>
          <a:bodyPr/>
          <a:lstStyle/>
          <a:p>
            <a:fld id="{B4223211-8AFD-415C-B0D0-D3881D05064B}" type="slidenum">
              <a:t>‹N°›</a:t>
            </a:fld>
            <a:endParaRPr/>
          </a:p>
        </p:txBody>
      </p:sp>
      <p:sp>
        <p:nvSpPr>
          <p:cNvPr id="4" name="PlaceHolder 3"/>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lstStyle/>
          <a:p>
            <a:r>
              <a:t>Footer</a:t>
            </a:r>
          </a:p>
        </p:txBody>
      </p:sp>
      <p:sp>
        <p:nvSpPr>
          <p:cNvPr id="3" name="PlaceHolder 2"/>
          <p:cNvSpPr>
            <a:spLocks noGrp="1"/>
          </p:cNvSpPr>
          <p:nvPr>
            <p:ph type="sldNum" idx="8"/>
          </p:nvPr>
        </p:nvSpPr>
        <p:spPr/>
        <p:txBody>
          <a:bodyPr/>
          <a:lstStyle/>
          <a:p>
            <a:fld id="{62FBE360-F605-4FD2-8120-5CE9FE9DDF2F}" type="slidenum">
              <a:t>‹N°›</a:t>
            </a:fld>
            <a:endParaRPr/>
          </a:p>
        </p:txBody>
      </p:sp>
      <p:sp>
        <p:nvSpPr>
          <p:cNvPr id="4" name="PlaceHolder 3"/>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19" name="PlaceHolder 2"/>
          <p:cNvSpPr>
            <a:spLocks noGrp="1"/>
          </p:cNvSpPr>
          <p:nvPr>
            <p:ph/>
          </p:nvPr>
        </p:nvSpPr>
        <p:spPr>
          <a:xfrm>
            <a:off x="838080" y="1825560"/>
            <a:ext cx="10514880" cy="435060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1"/>
          </p:nvPr>
        </p:nvSpPr>
        <p:spPr/>
        <p:txBody>
          <a:bodyPr/>
          <a:lstStyle/>
          <a:p>
            <a:fld id="{FDE73A10-3D81-4737-8773-7D9E7BB75D95}" type="slidenum">
              <a:t>‹N°›</a:t>
            </a:fld>
            <a:endParaRPr/>
          </a:p>
        </p:txBody>
      </p:sp>
      <p:sp>
        <p:nvSpPr>
          <p:cNvPr id="6" name="PlaceHolder 5"/>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itre de section">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lstStyle/>
          <a:p>
            <a:r>
              <a:t>Footer</a:t>
            </a:r>
          </a:p>
        </p:txBody>
      </p:sp>
      <p:sp>
        <p:nvSpPr>
          <p:cNvPr id="3" name="PlaceHolder 2"/>
          <p:cNvSpPr>
            <a:spLocks noGrp="1"/>
          </p:cNvSpPr>
          <p:nvPr>
            <p:ph type="sldNum" idx="14"/>
          </p:nvPr>
        </p:nvSpPr>
        <p:spPr/>
        <p:txBody>
          <a:bodyPr/>
          <a:lstStyle/>
          <a:p>
            <a:fld id="{CDE44B57-7AA3-4ACD-8F7E-DDFEB1DC4E3C}" type="slidenum">
              <a:t>‹N°›</a:t>
            </a:fld>
            <a:endParaRPr/>
          </a:p>
        </p:txBody>
      </p:sp>
      <p:sp>
        <p:nvSpPr>
          <p:cNvPr id="4" name="PlaceHolder 3"/>
          <p:cNvSpPr>
            <a:spLocks noGrp="1"/>
          </p:cNvSpPr>
          <p:nvPr>
            <p:ph type="dt" idx="15"/>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0" name="PlaceHolder 2"/>
          <p:cNvSpPr>
            <a:spLocks noGrp="1"/>
          </p:cNvSpPr>
          <p:nvPr>
            <p:ph/>
          </p:nvPr>
        </p:nvSpPr>
        <p:spPr>
          <a:xfrm>
            <a:off x="838080" y="1825560"/>
            <a:ext cx="5131080" cy="435060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31" name="PlaceHolder 3"/>
          <p:cNvSpPr>
            <a:spLocks noGrp="1"/>
          </p:cNvSpPr>
          <p:nvPr>
            <p:ph/>
          </p:nvPr>
        </p:nvSpPr>
        <p:spPr>
          <a:xfrm>
            <a:off x="6226200" y="1825560"/>
            <a:ext cx="5131080" cy="4350600"/>
          </a:xfrm>
          <a:prstGeom prst="rect">
            <a:avLst/>
          </a:prstGeom>
          <a:noFill/>
          <a:ln w="0">
            <a:noFill/>
          </a:ln>
        </p:spPr>
        <p:txBody>
          <a:bodyPr lIns="0" tIns="0" rIns="0" bIns="0" anchor="t">
            <a:normAutofit/>
          </a:bodyPr>
          <a:lstStyle/>
          <a:p>
            <a:pPr indent="0">
              <a:spcBef>
                <a:spcPts val="1417"/>
              </a:spcBef>
              <a:buNone/>
            </a:pPr>
            <a:endParaRPr lang="fr-FR" sz="3200" b="0" strike="noStrike" spc="-1">
              <a:solidFill>
                <a:srgbClr val="000000"/>
              </a:solidFill>
              <a:latin typeface="Arial"/>
            </a:endParaRPr>
          </a:p>
        </p:txBody>
      </p:sp>
      <p:sp>
        <p:nvSpPr>
          <p:cNvPr id="5" name="PlaceHolder 4"/>
          <p:cNvSpPr>
            <a:spLocks noGrp="1"/>
          </p:cNvSpPr>
          <p:nvPr>
            <p:ph type="ftr" idx="16"/>
          </p:nvPr>
        </p:nvSpPr>
        <p:spPr/>
        <p:txBody>
          <a:bodyPr/>
          <a:lstStyle/>
          <a:p>
            <a:r>
              <a:t>Footer</a:t>
            </a:r>
          </a:p>
        </p:txBody>
      </p:sp>
      <p:sp>
        <p:nvSpPr>
          <p:cNvPr id="6" name="PlaceHolder 5"/>
          <p:cNvSpPr>
            <a:spLocks noGrp="1"/>
          </p:cNvSpPr>
          <p:nvPr>
            <p:ph type="sldNum" idx="17"/>
          </p:nvPr>
        </p:nvSpPr>
        <p:spPr/>
        <p:txBody>
          <a:bodyPr/>
          <a:lstStyle/>
          <a:p>
            <a:fld id="{69ECC259-7682-44B6-99FE-BABDB78E2FFD}" type="slidenum">
              <a:t>‹N°›</a:t>
            </a:fld>
            <a:endParaRPr/>
          </a:p>
        </p:txBody>
      </p:sp>
      <p:sp>
        <p:nvSpPr>
          <p:cNvPr id="7" name="PlaceHolder 6"/>
          <p:cNvSpPr>
            <a:spLocks noGrp="1"/>
          </p:cNvSpPr>
          <p:nvPr>
            <p:ph type="dt" idx="18"/>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Comparaison">
    <p:spTree>
      <p:nvGrpSpPr>
        <p:cNvPr id="1" name=""/>
        <p:cNvGrpSpPr/>
        <p:nvPr/>
      </p:nvGrpSpPr>
      <p:grpSpPr>
        <a:xfrm>
          <a:off x="0" y="0"/>
          <a:ext cx="0" cy="0"/>
          <a:chOff x="0" y="0"/>
          <a:chExt cx="0" cy="0"/>
        </a:xfrm>
      </p:grpSpPr>
      <p:sp>
        <p:nvSpPr>
          <p:cNvPr id="2" name="PlaceHolder 1"/>
          <p:cNvSpPr>
            <a:spLocks noGrp="1"/>
          </p:cNvSpPr>
          <p:nvPr>
            <p:ph type="ftr" idx="19"/>
          </p:nvPr>
        </p:nvSpPr>
        <p:spPr/>
        <p:txBody>
          <a:bodyPr/>
          <a:lstStyle/>
          <a:p>
            <a:r>
              <a:t>Footer</a:t>
            </a:r>
          </a:p>
        </p:txBody>
      </p:sp>
      <p:sp>
        <p:nvSpPr>
          <p:cNvPr id="3" name="PlaceHolder 2"/>
          <p:cNvSpPr>
            <a:spLocks noGrp="1"/>
          </p:cNvSpPr>
          <p:nvPr>
            <p:ph type="sldNum" idx="20"/>
          </p:nvPr>
        </p:nvSpPr>
        <p:spPr/>
        <p:txBody>
          <a:bodyPr/>
          <a:lstStyle/>
          <a:p>
            <a:fld id="{54075F07-23E6-4244-8963-3784797A47B5}" type="slidenum">
              <a:t>‹N°›</a:t>
            </a:fld>
            <a:endParaRPr/>
          </a:p>
        </p:txBody>
      </p:sp>
      <p:sp>
        <p:nvSpPr>
          <p:cNvPr id="4" name="PlaceHolder 3"/>
          <p:cNvSpPr>
            <a:spLocks noGrp="1"/>
          </p:cNvSpPr>
          <p:nvPr>
            <p:ph type="dt" idx="2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9"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lgn="ctr">
              <a:buNone/>
            </a:pPr>
            <a:endParaRPr lang="fr-FR" sz="4400" b="0" strike="noStrike" spc="-1">
              <a:solidFill>
                <a:srgbClr val="000000"/>
              </a:solidFill>
              <a:latin typeface="Arial"/>
            </a:endParaRPr>
          </a:p>
        </p:txBody>
      </p:sp>
      <p:sp>
        <p:nvSpPr>
          <p:cNvPr id="3" name="PlaceHolder 2"/>
          <p:cNvSpPr>
            <a:spLocks noGrp="1"/>
          </p:cNvSpPr>
          <p:nvPr>
            <p:ph type="ftr" idx="22"/>
          </p:nvPr>
        </p:nvSpPr>
        <p:spPr/>
        <p:txBody>
          <a:bodyPr/>
          <a:lstStyle/>
          <a:p>
            <a:r>
              <a:t>Footer</a:t>
            </a:r>
          </a:p>
        </p:txBody>
      </p:sp>
      <p:sp>
        <p:nvSpPr>
          <p:cNvPr id="4" name="PlaceHolder 3"/>
          <p:cNvSpPr>
            <a:spLocks noGrp="1"/>
          </p:cNvSpPr>
          <p:nvPr>
            <p:ph type="sldNum" idx="23"/>
          </p:nvPr>
        </p:nvSpPr>
        <p:spPr/>
        <p:txBody>
          <a:bodyPr/>
          <a:lstStyle/>
          <a:p>
            <a:fld id="{541BEE8C-53F7-493C-A552-1D80D660BA97}" type="slidenum">
              <a:t>‹N°›</a:t>
            </a:fld>
            <a:endParaRPr/>
          </a:p>
        </p:txBody>
      </p:sp>
      <p:sp>
        <p:nvSpPr>
          <p:cNvPr id="5" name="PlaceHolder 4"/>
          <p:cNvSpPr>
            <a:spLocks noGrp="1"/>
          </p:cNvSpPr>
          <p:nvPr>
            <p:ph type="dt" idx="24"/>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PlaceHolder 1"/>
          <p:cNvSpPr>
            <a:spLocks noGrp="1"/>
          </p:cNvSpPr>
          <p:nvPr>
            <p:ph type="ftr" idx="25"/>
          </p:nvPr>
        </p:nvSpPr>
        <p:spPr/>
        <p:txBody>
          <a:bodyPr/>
          <a:lstStyle/>
          <a:p>
            <a:r>
              <a:t>Footer</a:t>
            </a:r>
          </a:p>
        </p:txBody>
      </p:sp>
      <p:sp>
        <p:nvSpPr>
          <p:cNvPr id="3" name="PlaceHolder 2"/>
          <p:cNvSpPr>
            <a:spLocks noGrp="1"/>
          </p:cNvSpPr>
          <p:nvPr>
            <p:ph type="sldNum" idx="26"/>
          </p:nvPr>
        </p:nvSpPr>
        <p:spPr/>
        <p:txBody>
          <a:bodyPr/>
          <a:lstStyle/>
          <a:p>
            <a:fld id="{F758EFA3-1B0D-486C-A703-7C7D33B7B059}" type="slidenum">
              <a:t>‹N°›</a:t>
            </a:fld>
            <a:endParaRPr/>
          </a:p>
        </p:txBody>
      </p:sp>
      <p:sp>
        <p:nvSpPr>
          <p:cNvPr id="4" name="PlaceHolder 3"/>
          <p:cNvSpPr>
            <a:spLocks noGrp="1"/>
          </p:cNvSpPr>
          <p:nvPr>
            <p:ph type="dt" idx="27"/>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buNone/>
            </a:pPr>
            <a:r>
              <a:rPr lang="fr-FR" sz="1800" b="0" strike="noStrike" spc="-1">
                <a:solidFill>
                  <a:srgbClr val="000000"/>
                </a:solidFill>
                <a:latin typeface="Arial"/>
              </a:rPr>
              <a:t>Cliquez pour éditer le format du texte-titre</a:t>
            </a:r>
          </a:p>
        </p:txBody>
      </p:sp>
      <p:sp>
        <p:nvSpPr>
          <p:cNvPr id="6" name="PlaceHolder 2"/>
          <p:cNvSpPr>
            <a:spLocks noGrp="1"/>
          </p:cNvSpPr>
          <p:nvPr>
            <p:ph type="ftr" idx="1"/>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2" name="PlaceHolder 3"/>
          <p:cNvSpPr>
            <a:spLocks noGrp="1"/>
          </p:cNvSpPr>
          <p:nvPr>
            <p:ph type="sldNum" idx="2"/>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E9F05C09-86EB-4E01-9AD0-2F04B73E7E25}"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3" name="PlaceHolder 4"/>
          <p:cNvSpPr>
            <a:spLocks noGrp="1"/>
          </p:cNvSpPr>
          <p:nvPr>
            <p:ph type="dt" idx="3"/>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32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PlaceHolder 1"/>
          <p:cNvSpPr>
            <a:spLocks noGrp="1"/>
          </p:cNvSpPr>
          <p:nvPr>
            <p:ph type="ftr" idx="28"/>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44" name="PlaceHolder 2"/>
          <p:cNvSpPr>
            <a:spLocks noGrp="1"/>
          </p:cNvSpPr>
          <p:nvPr>
            <p:ph type="sldNum" idx="29"/>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88B9B442-400E-4C07-AD40-127B303C49F0}"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45" name="PlaceHolder 3"/>
          <p:cNvSpPr>
            <a:spLocks noGrp="1"/>
          </p:cNvSpPr>
          <p:nvPr>
            <p:ph type="dt" idx="30"/>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PlaceHolder 1"/>
          <p:cNvSpPr>
            <a:spLocks noGrp="1"/>
          </p:cNvSpPr>
          <p:nvPr>
            <p:ph type="ftr" idx="31"/>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47" name="PlaceHolder 2"/>
          <p:cNvSpPr>
            <a:spLocks noGrp="1"/>
          </p:cNvSpPr>
          <p:nvPr>
            <p:ph type="sldNum" idx="32"/>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7E0CF6A0-B972-470E-AF92-285E700FB9D7}"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48" name="PlaceHolder 3"/>
          <p:cNvSpPr>
            <a:spLocks noGrp="1"/>
          </p:cNvSpPr>
          <p:nvPr>
            <p:ph type="dt" idx="33"/>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PlaceHolder 1"/>
          <p:cNvSpPr>
            <a:spLocks noGrp="1"/>
          </p:cNvSpPr>
          <p:nvPr>
            <p:ph type="ftr" idx="4"/>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8" name="PlaceHolder 2"/>
          <p:cNvSpPr>
            <a:spLocks noGrp="1"/>
          </p:cNvSpPr>
          <p:nvPr>
            <p:ph type="sldNum" idx="5"/>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C4F4955F-9D2C-426A-A57E-D21D56B709C2}"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9" name="PlaceHolder 3"/>
          <p:cNvSpPr>
            <a:spLocks noGrp="1"/>
          </p:cNvSpPr>
          <p:nvPr>
            <p:ph type="dt" idx="6"/>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PlaceHolder 1"/>
          <p:cNvSpPr>
            <a:spLocks noGrp="1"/>
          </p:cNvSpPr>
          <p:nvPr>
            <p:ph type="ftr" idx="7"/>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11" name="PlaceHolder 2"/>
          <p:cNvSpPr>
            <a:spLocks noGrp="1"/>
          </p:cNvSpPr>
          <p:nvPr>
            <p:ph type="sldNum" idx="8"/>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C11C0E22-930C-4CBB-BD6A-ABDDF2AACE38}"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12" name="PlaceHolder 3"/>
          <p:cNvSpPr>
            <a:spLocks noGrp="1"/>
          </p:cNvSpPr>
          <p:nvPr>
            <p:ph type="dt" idx="9"/>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buNone/>
            </a:pPr>
            <a:r>
              <a:rPr lang="fr-FR" sz="1800" b="0" strike="noStrike" spc="-1">
                <a:solidFill>
                  <a:srgbClr val="000000"/>
                </a:solidFill>
                <a:latin typeface="Arial"/>
              </a:rPr>
              <a:t>Cliquez pour éditer le format du texte-titre</a:t>
            </a:r>
          </a:p>
        </p:txBody>
      </p:sp>
      <p:sp>
        <p:nvSpPr>
          <p:cNvPr id="14" name="PlaceHolder 2"/>
          <p:cNvSpPr>
            <a:spLocks noGrp="1"/>
          </p:cNvSpPr>
          <p:nvPr>
            <p:ph type="body"/>
          </p:nvPr>
        </p:nvSpPr>
        <p:spPr>
          <a:xfrm>
            <a:off x="838080" y="1825560"/>
            <a:ext cx="10514880" cy="4350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latin typeface="Arial"/>
              </a:rPr>
              <a:t>Septième niveau de plan</a:t>
            </a:r>
          </a:p>
        </p:txBody>
      </p:sp>
      <p:sp>
        <p:nvSpPr>
          <p:cNvPr id="15" name="PlaceHolder 3"/>
          <p:cNvSpPr>
            <a:spLocks noGrp="1"/>
          </p:cNvSpPr>
          <p:nvPr>
            <p:ph type="ftr" idx="10"/>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16" name="PlaceHolder 4"/>
          <p:cNvSpPr>
            <a:spLocks noGrp="1"/>
          </p:cNvSpPr>
          <p:nvPr>
            <p:ph type="sldNum" idx="11"/>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12D3718D-DF61-4386-90D6-0ACF2DB65BE8}"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17" name="PlaceHolder 5"/>
          <p:cNvSpPr>
            <a:spLocks noGrp="1"/>
          </p:cNvSpPr>
          <p:nvPr>
            <p:ph type="dt" idx="12"/>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 name="PlaceHolder 1"/>
          <p:cNvSpPr>
            <a:spLocks noGrp="1"/>
          </p:cNvSpPr>
          <p:nvPr>
            <p:ph type="ftr" idx="13"/>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21" name="PlaceHolder 2"/>
          <p:cNvSpPr>
            <a:spLocks noGrp="1"/>
          </p:cNvSpPr>
          <p:nvPr>
            <p:ph type="sldNum" idx="14"/>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FFF5D95E-709D-487F-A88B-5952EE871AFE}"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22" name="PlaceHolder 3"/>
          <p:cNvSpPr>
            <a:spLocks noGrp="1"/>
          </p:cNvSpPr>
          <p:nvPr>
            <p:ph type="dt" idx="15"/>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buNone/>
            </a:pPr>
            <a:r>
              <a:rPr lang="fr-FR" sz="1800" b="0" strike="noStrike" spc="-1">
                <a:solidFill>
                  <a:srgbClr val="000000"/>
                </a:solidFill>
                <a:latin typeface="Arial"/>
              </a:rPr>
              <a:t>Cliquez pour éditer le format du texte-titre</a:t>
            </a:r>
          </a:p>
        </p:txBody>
      </p:sp>
      <p:sp>
        <p:nvSpPr>
          <p:cNvPr id="24" name="PlaceHolder 2"/>
          <p:cNvSpPr>
            <a:spLocks noGrp="1"/>
          </p:cNvSpPr>
          <p:nvPr>
            <p:ph type="body"/>
          </p:nvPr>
        </p:nvSpPr>
        <p:spPr>
          <a:xfrm>
            <a:off x="838080" y="1825560"/>
            <a:ext cx="5130720" cy="4350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latin typeface="Arial"/>
              </a:rPr>
              <a:t>Septième niveau de plan</a:t>
            </a:r>
          </a:p>
        </p:txBody>
      </p:sp>
      <p:sp>
        <p:nvSpPr>
          <p:cNvPr id="25" name="PlaceHolder 3"/>
          <p:cNvSpPr>
            <a:spLocks noGrp="1"/>
          </p:cNvSpPr>
          <p:nvPr>
            <p:ph type="body"/>
          </p:nvPr>
        </p:nvSpPr>
        <p:spPr>
          <a:xfrm>
            <a:off x="6226200" y="1825560"/>
            <a:ext cx="5130720" cy="4350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latin typeface="Arial"/>
              </a:rPr>
              <a:t>Septième niveau de plan</a:t>
            </a:r>
          </a:p>
        </p:txBody>
      </p:sp>
      <p:sp>
        <p:nvSpPr>
          <p:cNvPr id="26" name="PlaceHolder 4"/>
          <p:cNvSpPr>
            <a:spLocks noGrp="1"/>
          </p:cNvSpPr>
          <p:nvPr>
            <p:ph type="ftr" idx="16"/>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27" name="PlaceHolder 5"/>
          <p:cNvSpPr>
            <a:spLocks noGrp="1"/>
          </p:cNvSpPr>
          <p:nvPr>
            <p:ph type="sldNum" idx="17"/>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11495FB7-ECBC-4A23-BC8E-137E1321F602}"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28" name="PlaceHolder 6"/>
          <p:cNvSpPr>
            <a:spLocks noGrp="1"/>
          </p:cNvSpPr>
          <p:nvPr>
            <p:ph type="dt" idx="18"/>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 name="PlaceHolder 1"/>
          <p:cNvSpPr>
            <a:spLocks noGrp="1"/>
          </p:cNvSpPr>
          <p:nvPr>
            <p:ph type="ftr" idx="19"/>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33" name="PlaceHolder 2"/>
          <p:cNvSpPr>
            <a:spLocks noGrp="1"/>
          </p:cNvSpPr>
          <p:nvPr>
            <p:ph type="sldNum" idx="20"/>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316493F4-7951-41F6-B755-E2560A540C8A}"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34" name="PlaceHolder 3"/>
          <p:cNvSpPr>
            <a:spLocks noGrp="1"/>
          </p:cNvSpPr>
          <p:nvPr>
            <p:ph type="dt" idx="21"/>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buNone/>
            </a:pPr>
            <a:r>
              <a:rPr lang="fr-FR" sz="1800" b="0" strike="noStrike" spc="-1">
                <a:solidFill>
                  <a:srgbClr val="000000"/>
                </a:solidFill>
                <a:latin typeface="Arial"/>
              </a:rPr>
              <a:t>Cliquez pour éditer le format du texte-titre</a:t>
            </a:r>
          </a:p>
        </p:txBody>
      </p:sp>
      <p:sp>
        <p:nvSpPr>
          <p:cNvPr id="36" name="PlaceHolder 2"/>
          <p:cNvSpPr>
            <a:spLocks noGrp="1"/>
          </p:cNvSpPr>
          <p:nvPr>
            <p:ph type="ftr" idx="22"/>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37" name="PlaceHolder 3"/>
          <p:cNvSpPr>
            <a:spLocks noGrp="1"/>
          </p:cNvSpPr>
          <p:nvPr>
            <p:ph type="sldNum" idx="23"/>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788CEDDD-ABAD-4A4A-B0B3-10E9D95FCB27}"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38" name="PlaceHolder 4"/>
          <p:cNvSpPr>
            <a:spLocks noGrp="1"/>
          </p:cNvSpPr>
          <p:nvPr>
            <p:ph type="dt" idx="24"/>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 name="PlaceHolder 1"/>
          <p:cNvSpPr>
            <a:spLocks noGrp="1"/>
          </p:cNvSpPr>
          <p:nvPr>
            <p:ph type="ftr" idx="25"/>
          </p:nvPr>
        </p:nvSpPr>
        <p:spPr>
          <a:xfrm>
            <a:off x="4038480" y="6356520"/>
            <a:ext cx="4114080" cy="36432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fr-FR" sz="1400" b="0" strike="noStrike" spc="-1">
                <a:solidFill>
                  <a:srgbClr val="000000"/>
                </a:solidFill>
                <a:latin typeface="Times New Roman"/>
              </a:defRPr>
            </a:lvl1pPr>
          </a:lstStyle>
          <a:p>
            <a:pPr indent="0" algn="ctr">
              <a:lnSpc>
                <a:spcPct val="100000"/>
              </a:lnSpc>
              <a:buNone/>
              <a:tabLst>
                <a:tab pos="0" algn="l"/>
              </a:tabLst>
            </a:pPr>
            <a:r>
              <a:rPr lang="fr-FR" sz="1400" b="0" strike="noStrike" spc="-1">
                <a:solidFill>
                  <a:srgbClr val="000000"/>
                </a:solidFill>
                <a:latin typeface="Times New Roman"/>
              </a:rPr>
              <a:t>&lt;pied de page&gt;</a:t>
            </a:r>
          </a:p>
        </p:txBody>
      </p:sp>
      <p:sp>
        <p:nvSpPr>
          <p:cNvPr id="41" name="PlaceHolder 2"/>
          <p:cNvSpPr>
            <a:spLocks noGrp="1"/>
          </p:cNvSpPr>
          <p:nvPr>
            <p:ph type="sldNum" idx="26"/>
          </p:nvPr>
        </p:nvSpPr>
        <p:spPr>
          <a:xfrm>
            <a:off x="8610480" y="6356520"/>
            <a:ext cx="2742480" cy="3643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de-DE" sz="1200" b="0" strike="noStrike" spc="-1">
                <a:solidFill>
                  <a:schemeClr val="dk1">
                    <a:tint val="75000"/>
                  </a:schemeClr>
                </a:solidFill>
                <a:latin typeface="Calibri"/>
              </a:defRPr>
            </a:lvl1pPr>
          </a:lstStyle>
          <a:p>
            <a:pPr indent="0" algn="r" defTabSz="914400">
              <a:lnSpc>
                <a:spcPct val="100000"/>
              </a:lnSpc>
              <a:buNone/>
              <a:tabLst>
                <a:tab pos="0" algn="l"/>
              </a:tabLst>
            </a:pPr>
            <a:fld id="{8DAA1981-D5C9-4920-8520-55AE035B2554}" type="slidenum">
              <a:rPr lang="de-DE" sz="1200" b="0" strike="noStrike" spc="-1">
                <a:solidFill>
                  <a:schemeClr val="dk1">
                    <a:tint val="75000"/>
                  </a:schemeClr>
                </a:solidFill>
                <a:latin typeface="Calibri"/>
              </a:rPr>
              <a:t>‹N°›</a:t>
            </a:fld>
            <a:endParaRPr lang="fr-FR" sz="1200" b="0" strike="noStrike" spc="-1">
              <a:solidFill>
                <a:srgbClr val="000000"/>
              </a:solidFill>
              <a:latin typeface="Times New Roman"/>
            </a:endParaRPr>
          </a:p>
        </p:txBody>
      </p:sp>
      <p:sp>
        <p:nvSpPr>
          <p:cNvPr id="42" name="PlaceHolder 3"/>
          <p:cNvSpPr>
            <a:spLocks noGrp="1"/>
          </p:cNvSpPr>
          <p:nvPr>
            <p:ph type="dt" idx="27"/>
          </p:nvPr>
        </p:nvSpPr>
        <p:spPr>
          <a:xfrm>
            <a:off x="838080" y="6356520"/>
            <a:ext cx="2742480" cy="364320"/>
          </a:xfrm>
          <a:prstGeom prst="rect">
            <a:avLst/>
          </a:prstGeom>
          <a:noFill/>
          <a:ln w="0">
            <a:noFill/>
          </a:ln>
        </p:spPr>
        <p:txBody>
          <a:bodyPr lIns="91440" tIns="45720" rIns="91440" bIns="45720" anchor="ctr">
            <a:noAutofit/>
          </a:bodyPr>
          <a:lstStyle>
            <a:lvl1pPr indent="0">
              <a:buNone/>
              <a:defRPr lang="fr-FR" sz="1400" b="0" strike="noStrike" spc="-1">
                <a:solidFill>
                  <a:srgbClr val="000000"/>
                </a:solidFill>
                <a:latin typeface="Times New Roman"/>
              </a:defRPr>
            </a:lvl1pPr>
          </a:lstStyle>
          <a:p>
            <a:pPr indent="0">
              <a:buNone/>
            </a:pPr>
            <a:r>
              <a:rPr lang="fr-FR" sz="1400" b="0" strike="noStrike" spc="-1">
                <a:solidFill>
                  <a:srgbClr val="000000"/>
                </a:solidFill>
                <a:latin typeface="Times New Roman"/>
              </a:rPr>
              <a:t>&lt;date/heure&gt;</a:t>
            </a: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4"/>
          <p:cNvPicPr/>
          <p:nvPr/>
        </p:nvPicPr>
        <p:blipFill>
          <a:blip r:embed="rId2"/>
          <a:stretch/>
        </p:blipFill>
        <p:spPr>
          <a:xfrm>
            <a:off x="3077640" y="303120"/>
            <a:ext cx="6736320" cy="2949120"/>
          </a:xfrm>
          <a:prstGeom prst="rect">
            <a:avLst/>
          </a:prstGeom>
          <a:ln w="0">
            <a:noFill/>
          </a:ln>
        </p:spPr>
      </p:pic>
      <p:pic>
        <p:nvPicPr>
          <p:cNvPr id="56" name="Picture 6" descr="Une image contenant texte, carte&#10;&#10;Description générée avec un niveau de confiance très élevé"/>
          <p:cNvPicPr/>
          <p:nvPr/>
        </p:nvPicPr>
        <p:blipFill>
          <a:blip r:embed="rId3"/>
          <a:stretch/>
        </p:blipFill>
        <p:spPr>
          <a:xfrm>
            <a:off x="7185960" y="3429000"/>
            <a:ext cx="2628360" cy="3047400"/>
          </a:xfrm>
          <a:prstGeom prst="rect">
            <a:avLst/>
          </a:prstGeom>
          <a:ln w="0">
            <a:noFill/>
          </a:ln>
        </p:spPr>
      </p:pic>
      <p:pic>
        <p:nvPicPr>
          <p:cNvPr id="57" name="Picture 8" descr="Une image contenant texte&#10;&#10;Description générée avec un niveau de confiance très élevé"/>
          <p:cNvPicPr/>
          <p:nvPr/>
        </p:nvPicPr>
        <p:blipFill>
          <a:blip r:embed="rId4"/>
          <a:stretch/>
        </p:blipFill>
        <p:spPr>
          <a:xfrm>
            <a:off x="2530800" y="4055040"/>
            <a:ext cx="2742480" cy="206064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4" descr="Une image contenant musique&#10;&#10;Description générée avec un niveau de confiance élevé"/>
          <p:cNvPicPr/>
          <p:nvPr/>
        </p:nvPicPr>
        <p:blipFill>
          <a:blip r:embed="rId2"/>
          <a:stretch/>
        </p:blipFill>
        <p:spPr>
          <a:xfrm>
            <a:off x="3439800" y="748440"/>
            <a:ext cx="5399280" cy="4350600"/>
          </a:xfrm>
          <a:prstGeom prst="rect">
            <a:avLst/>
          </a:prstGeom>
          <a:ln w="0">
            <a:noFill/>
          </a:ln>
        </p:spPr>
      </p:pic>
      <p:cxnSp>
        <p:nvCxnSpPr>
          <p:cNvPr id="86" name="Straight Arrow Connector 5"/>
          <p:cNvCxnSpPr/>
          <p:nvPr/>
        </p:nvCxnSpPr>
        <p:spPr>
          <a:xfrm flipH="1" flipV="1">
            <a:off x="2541600" y="1337400"/>
            <a:ext cx="1433520" cy="890280"/>
          </a:xfrm>
          <a:prstGeom prst="straightConnector1">
            <a:avLst/>
          </a:prstGeom>
          <a:ln w="0">
            <a:solidFill>
              <a:srgbClr val="4472C4"/>
            </a:solidFill>
            <a:tailEnd type="triangle" w="med" len="med"/>
          </a:ln>
        </p:spPr>
      </p:cxnSp>
      <p:sp>
        <p:nvSpPr>
          <p:cNvPr id="87" name="TextBox 6"/>
          <p:cNvSpPr/>
          <p:nvPr/>
        </p:nvSpPr>
        <p:spPr>
          <a:xfrm>
            <a:off x="1031040" y="943560"/>
            <a:ext cx="2742480" cy="6382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1" strike="noStrike" spc="-1">
                <a:solidFill>
                  <a:schemeClr val="dk1"/>
                </a:solidFill>
                <a:latin typeface="Calibri"/>
              </a:rPr>
              <a:t>Contrôle continu </a:t>
            </a:r>
            <a:endParaRPr lang="fr-FR" sz="1800" b="0" strike="noStrike" spc="-1">
              <a:solidFill>
                <a:srgbClr val="000000"/>
              </a:solidFill>
              <a:latin typeface="Arial"/>
            </a:endParaRPr>
          </a:p>
          <a:p>
            <a:pPr defTabSz="914400">
              <a:lnSpc>
                <a:spcPct val="100000"/>
              </a:lnSpc>
            </a:pPr>
            <a:r>
              <a:rPr lang="fr-FR" sz="1800" b="0" strike="noStrike" spc="-1">
                <a:solidFill>
                  <a:schemeClr val="dk1"/>
                </a:solidFill>
                <a:latin typeface="Calibri"/>
              </a:rPr>
              <a:t> / 400 points</a:t>
            </a:r>
            <a:endParaRPr lang="fr-FR" sz="1800" b="0" strike="noStrike" spc="-1">
              <a:solidFill>
                <a:srgbClr val="000000"/>
              </a:solidFill>
              <a:latin typeface="Arial"/>
            </a:endParaRPr>
          </a:p>
        </p:txBody>
      </p:sp>
      <p:cxnSp>
        <p:nvCxnSpPr>
          <p:cNvPr id="88" name="Straight Arrow Connector 7"/>
          <p:cNvCxnSpPr/>
          <p:nvPr/>
        </p:nvCxnSpPr>
        <p:spPr>
          <a:xfrm flipV="1">
            <a:off x="7886160" y="1272600"/>
            <a:ext cx="1729800" cy="680400"/>
          </a:xfrm>
          <a:prstGeom prst="straightConnector1">
            <a:avLst/>
          </a:prstGeom>
          <a:ln w="0">
            <a:solidFill>
              <a:srgbClr val="4472C4"/>
            </a:solidFill>
            <a:tailEnd type="triangle" w="med" len="med"/>
          </a:ln>
        </p:spPr>
      </p:cxnSp>
      <p:sp>
        <p:nvSpPr>
          <p:cNvPr id="89" name="TextBox 8"/>
          <p:cNvSpPr/>
          <p:nvPr/>
        </p:nvSpPr>
        <p:spPr>
          <a:xfrm>
            <a:off x="9611280" y="1062720"/>
            <a:ext cx="2742480" cy="6382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1" strike="noStrike" spc="-1">
                <a:solidFill>
                  <a:schemeClr val="dk1"/>
                </a:solidFill>
                <a:latin typeface="Calibri"/>
              </a:rPr>
              <a:t>Contrôle final </a:t>
            </a:r>
            <a:endParaRPr lang="fr-FR" sz="1800" b="0" strike="noStrike" spc="-1">
              <a:solidFill>
                <a:srgbClr val="000000"/>
              </a:solidFill>
              <a:latin typeface="Arial"/>
            </a:endParaRPr>
          </a:p>
          <a:p>
            <a:pPr defTabSz="914400">
              <a:lnSpc>
                <a:spcPct val="100000"/>
              </a:lnSpc>
            </a:pPr>
            <a:r>
              <a:rPr lang="fr-FR" sz="1800" b="0" strike="noStrike" spc="-1">
                <a:solidFill>
                  <a:schemeClr val="dk1"/>
                </a:solidFill>
                <a:latin typeface="Calibri"/>
              </a:rPr>
              <a:t>/ 400 points</a:t>
            </a:r>
            <a:endParaRPr lang="fr-FR" sz="1800" b="0" strike="noStrike" spc="-1">
              <a:solidFill>
                <a:srgbClr val="000000"/>
              </a:solidFill>
              <a:latin typeface="Arial"/>
            </a:endParaRPr>
          </a:p>
        </p:txBody>
      </p:sp>
      <p:sp>
        <p:nvSpPr>
          <p:cNvPr id="90" name="TextBox 9"/>
          <p:cNvSpPr/>
          <p:nvPr/>
        </p:nvSpPr>
        <p:spPr>
          <a:xfrm>
            <a:off x="2796120" y="5445000"/>
            <a:ext cx="5855400" cy="118692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1" strike="noStrike" spc="-1">
                <a:solidFill>
                  <a:srgbClr val="FF0000"/>
                </a:solidFill>
                <a:latin typeface="Calibri"/>
              </a:rPr>
              <a:t>L'obtention du DNB repose sur les points cumulés au contrôle continu (évaluation du socle commun) et aux épreuves du contrôle final (5 épreuves obligatoires). </a:t>
            </a:r>
            <a:endParaRPr lang="fr-FR" sz="1800" b="0" strike="noStrike" spc="-1">
              <a:solidFill>
                <a:srgbClr val="000000"/>
              </a:solidFill>
              <a:latin typeface="Arial"/>
            </a:endParaRPr>
          </a:p>
          <a:p>
            <a:pPr defTabSz="914400">
              <a:lnSpc>
                <a:spcPct val="100000"/>
              </a:lnSpc>
            </a:pPr>
            <a:r>
              <a:rPr lang="fr-FR" sz="1800" b="1" strike="noStrike" spc="-1">
                <a:solidFill>
                  <a:srgbClr val="FF0000"/>
                </a:solidFill>
                <a:latin typeface="Calibri"/>
              </a:rPr>
              <a:t>L'élève est reçu s'il obtient au moins 400 points / 800</a:t>
            </a:r>
            <a:endParaRPr lang="fr-FR" sz="1800" b="0" strike="noStrike" spc="-1">
              <a:solidFill>
                <a:srgbClr val="000000"/>
              </a:solidFill>
              <a:latin typeface="Arial"/>
            </a:endParaRPr>
          </a:p>
        </p:txBody>
      </p:sp>
      <p:sp>
        <p:nvSpPr>
          <p:cNvPr id="91" name="TextBox 10"/>
          <p:cNvSpPr/>
          <p:nvPr/>
        </p:nvSpPr>
        <p:spPr>
          <a:xfrm>
            <a:off x="9178560" y="5447520"/>
            <a:ext cx="2742480" cy="91260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0" strike="noStrike" spc="-1">
                <a:solidFill>
                  <a:schemeClr val="dk1"/>
                </a:solidFill>
                <a:latin typeface="Calibri"/>
              </a:rPr>
              <a:t>Mention AB = + 480 points</a:t>
            </a:r>
            <a:endParaRPr lang="fr-FR" sz="1800" b="0" strike="noStrike" spc="-1">
              <a:solidFill>
                <a:srgbClr val="000000"/>
              </a:solidFill>
              <a:latin typeface="Arial"/>
            </a:endParaRPr>
          </a:p>
          <a:p>
            <a:pPr defTabSz="914400">
              <a:lnSpc>
                <a:spcPct val="100000"/>
              </a:lnSpc>
            </a:pPr>
            <a:r>
              <a:rPr lang="fr-FR" sz="1800" b="0" strike="noStrike" spc="-1">
                <a:solidFill>
                  <a:schemeClr val="dk1"/>
                </a:solidFill>
                <a:latin typeface="Calibri"/>
              </a:rPr>
              <a:t>Mention B = + 560 points</a:t>
            </a:r>
            <a:endParaRPr lang="fr-FR" sz="1800" b="0" strike="noStrike" spc="-1">
              <a:solidFill>
                <a:srgbClr val="000000"/>
              </a:solidFill>
              <a:latin typeface="Arial"/>
            </a:endParaRPr>
          </a:p>
          <a:p>
            <a:pPr defTabSz="914400">
              <a:lnSpc>
                <a:spcPct val="100000"/>
              </a:lnSpc>
            </a:pPr>
            <a:r>
              <a:rPr lang="fr-FR" sz="1800" b="0" strike="noStrike" spc="-1">
                <a:solidFill>
                  <a:schemeClr val="dk1"/>
                </a:solidFill>
                <a:latin typeface="Calibri"/>
              </a:rPr>
              <a:t>Mention TB = + 640 points</a:t>
            </a:r>
            <a:endParaRPr lang="fr-FR" sz="1800" b="0" strike="noStrike" spc="-1">
              <a:solidFill>
                <a:srgbClr val="000000"/>
              </a:solidFill>
              <a:latin typeface="Arial"/>
            </a:endParaRPr>
          </a:p>
        </p:txBody>
      </p:sp>
      <p:cxnSp>
        <p:nvCxnSpPr>
          <p:cNvPr id="92" name="Straight Arrow Connector 11"/>
          <p:cNvCxnSpPr/>
          <p:nvPr/>
        </p:nvCxnSpPr>
        <p:spPr>
          <a:xfrm flipV="1">
            <a:off x="8413920" y="5645520"/>
            <a:ext cx="687600" cy="286200"/>
          </a:xfrm>
          <a:prstGeom prst="straightConnector1">
            <a:avLst/>
          </a:prstGeom>
          <a:ln w="0">
            <a:solidFill>
              <a:srgbClr val="4472C4"/>
            </a:solidFill>
            <a:tailEnd type="triangle" w="med" len="med"/>
          </a:ln>
        </p:spPr>
      </p:cxnSp>
      <p:cxnSp>
        <p:nvCxnSpPr>
          <p:cNvPr id="93" name="Straight Arrow Connector 12"/>
          <p:cNvCxnSpPr/>
          <p:nvPr/>
        </p:nvCxnSpPr>
        <p:spPr>
          <a:xfrm flipV="1">
            <a:off x="8408160" y="5919840"/>
            <a:ext cx="783720" cy="23400"/>
          </a:xfrm>
          <a:prstGeom prst="straightConnector1">
            <a:avLst/>
          </a:prstGeom>
          <a:ln w="0">
            <a:solidFill>
              <a:srgbClr val="4472C4"/>
            </a:solidFill>
            <a:tailEnd type="triangle" w="med" len="med"/>
          </a:ln>
        </p:spPr>
      </p:cxnSp>
      <p:cxnSp>
        <p:nvCxnSpPr>
          <p:cNvPr id="94" name="Straight Arrow Connector 13"/>
          <p:cNvCxnSpPr/>
          <p:nvPr/>
        </p:nvCxnSpPr>
        <p:spPr>
          <a:xfrm>
            <a:off x="8408160" y="5945760"/>
            <a:ext cx="783720" cy="258480"/>
          </a:xfrm>
          <a:prstGeom prst="straightConnector1">
            <a:avLst/>
          </a:prstGeom>
          <a:ln w="0">
            <a:solidFill>
              <a:srgbClr val="4472C4"/>
            </a:solidFill>
            <a:tailEnd type="triangle" w="med" len="med"/>
          </a:ln>
        </p:spPr>
      </p:cxnSp>
      <p:sp>
        <p:nvSpPr>
          <p:cNvPr id="95" name="TextBox 6"/>
          <p:cNvSpPr/>
          <p:nvPr/>
        </p:nvSpPr>
        <p:spPr>
          <a:xfrm>
            <a:off x="541440" y="3750120"/>
            <a:ext cx="3144600" cy="146124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1" strike="noStrike" spc="-1">
                <a:solidFill>
                  <a:schemeClr val="dk1"/>
                </a:solidFill>
                <a:latin typeface="Calibri"/>
              </a:rPr>
              <a:t>En option: </a:t>
            </a:r>
            <a:r>
              <a:rPr lang="fr-FR" sz="1800" b="0" strike="noStrike" spc="-1">
                <a:solidFill>
                  <a:schemeClr val="dk1"/>
                </a:solidFill>
                <a:latin typeface="Calibri"/>
              </a:rPr>
              <a:t>les </a:t>
            </a:r>
            <a:r>
              <a:rPr lang="fr-FR" sz="1800" b="1" strike="noStrike" spc="-1">
                <a:solidFill>
                  <a:schemeClr val="dk1"/>
                </a:solidFill>
                <a:latin typeface="Calibri"/>
              </a:rPr>
              <a:t>enseignements facultatifs </a:t>
            </a:r>
            <a:r>
              <a:rPr lang="fr-FR" sz="1800" b="0" strike="noStrike" spc="-1">
                <a:solidFill>
                  <a:schemeClr val="dk1"/>
                </a:solidFill>
                <a:latin typeface="Calibri"/>
              </a:rPr>
              <a:t>(latin-grec) peuvent permettre d’obtenir jusqu’à 20 points supplémentaires </a:t>
            </a:r>
            <a:endParaRPr lang="fr-FR" sz="1800" b="0" strike="noStrike" spc="-1">
              <a:solidFill>
                <a:srgbClr val="000000"/>
              </a:solidFill>
              <a:latin typeface="Arial"/>
            </a:endParaRPr>
          </a:p>
          <a:p>
            <a:pPr defTabSz="914400">
              <a:lnSpc>
                <a:spcPct val="100000"/>
              </a:lnSpc>
            </a:pPr>
            <a:r>
              <a:rPr lang="fr-FR" sz="1800" b="0" strike="noStrike" spc="-1">
                <a:solidFill>
                  <a:schemeClr val="dk1"/>
                </a:solidFill>
                <a:latin typeface="Calibri"/>
              </a:rPr>
              <a:t> </a:t>
            </a:r>
            <a:endParaRPr lang="fr-FR" sz="1800" b="0" strike="noStrike" spc="-1">
              <a:solidFill>
                <a:srgbClr val="000000"/>
              </a:solidFill>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2548800" y="1440"/>
            <a:ext cx="8561880" cy="132480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fr-FR" sz="4400" b="1" strike="noStrike" spc="-1">
                <a:solidFill>
                  <a:schemeClr val="dk1"/>
                </a:solidFill>
                <a:latin typeface="Calibri Light"/>
              </a:rPr>
              <a:t>LE CONTRÔLE CONTINU </a:t>
            </a:r>
            <a:endParaRPr lang="fr-FR" sz="4400" b="0" strike="noStrike" spc="-1">
              <a:solidFill>
                <a:srgbClr val="000000"/>
              </a:solidFill>
              <a:latin typeface="Arial"/>
            </a:endParaRPr>
          </a:p>
        </p:txBody>
      </p:sp>
      <p:sp>
        <p:nvSpPr>
          <p:cNvPr id="97" name="PlaceHolder 2"/>
          <p:cNvSpPr>
            <a:spLocks noGrp="1"/>
          </p:cNvSpPr>
          <p:nvPr>
            <p:ph/>
          </p:nvPr>
        </p:nvSpPr>
        <p:spPr>
          <a:xfrm>
            <a:off x="457200" y="933840"/>
            <a:ext cx="11022840" cy="4722840"/>
          </a:xfrm>
          <a:prstGeom prst="rect">
            <a:avLst/>
          </a:prstGeom>
          <a:noFill/>
          <a:ln w="0">
            <a:noFill/>
          </a:ln>
        </p:spPr>
        <p:txBody>
          <a:bodyPr lIns="91440" tIns="45720" rIns="91440" bIns="45720" anchor="t">
            <a:normAutofit/>
          </a:bodyPr>
          <a:lstStyle/>
          <a:p>
            <a:pPr indent="0" defTabSz="914400">
              <a:lnSpc>
                <a:spcPct val="90000"/>
              </a:lnSpc>
              <a:spcBef>
                <a:spcPts val="1001"/>
              </a:spcBef>
              <a:buNone/>
              <a:tabLst>
                <a:tab pos="0" algn="l"/>
              </a:tabLst>
            </a:pPr>
            <a:endParaRPr lang="fr-FR" sz="16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tabLst>
                <a:tab pos="0" algn="l"/>
              </a:tabLst>
            </a:pPr>
            <a:r>
              <a:rPr lang="fr-FR" sz="1400" b="0" strike="noStrike" spc="-1">
                <a:solidFill>
                  <a:srgbClr val="000000"/>
                </a:solidFill>
                <a:latin typeface="Arial"/>
              </a:rPr>
              <a:t>Il représente </a:t>
            </a:r>
            <a:r>
              <a:rPr lang="fr-FR" sz="1400" b="1" strike="noStrike" spc="-1">
                <a:solidFill>
                  <a:srgbClr val="000000"/>
                </a:solidFill>
                <a:latin typeface="Arial"/>
              </a:rPr>
              <a:t>40%</a:t>
            </a:r>
            <a:r>
              <a:rPr lang="fr-FR" sz="1400" b="0" strike="noStrike" spc="-1">
                <a:solidFill>
                  <a:srgbClr val="000000"/>
                </a:solidFill>
                <a:latin typeface="Arial"/>
              </a:rPr>
              <a:t> du DNB(notes ou compétences?). En attente de décret officiel, nous poursuivons le travail par compétences</a:t>
            </a:r>
          </a:p>
          <a:p>
            <a:pPr marL="228600" indent="-228600" defTabSz="914400">
              <a:lnSpc>
                <a:spcPct val="150000"/>
              </a:lnSpc>
              <a:spcBef>
                <a:spcPts val="1001"/>
              </a:spcBef>
              <a:buClr>
                <a:srgbClr val="000000"/>
              </a:buClr>
              <a:buFont typeface="Arial"/>
              <a:buChar char="•"/>
              <a:tabLst>
                <a:tab pos="0" algn="l"/>
              </a:tabLst>
            </a:pPr>
            <a:r>
              <a:rPr lang="fr-FR" sz="1400" b="0" strike="noStrike" spc="-1">
                <a:solidFill>
                  <a:srgbClr val="000000"/>
                </a:solidFill>
                <a:latin typeface="Arial"/>
              </a:rPr>
              <a:t>Le </a:t>
            </a:r>
            <a:r>
              <a:rPr lang="fr-FR" sz="1400" b="1" strike="noStrike" spc="-1">
                <a:solidFill>
                  <a:srgbClr val="FF0000"/>
                </a:solidFill>
                <a:latin typeface="Arial"/>
              </a:rPr>
              <a:t>socle commun de connaissances, de compétences et de culture </a:t>
            </a:r>
            <a:r>
              <a:rPr lang="fr-FR" sz="1400" b="0" strike="noStrike" spc="-1">
                <a:solidFill>
                  <a:srgbClr val="000000"/>
                </a:solidFill>
                <a:latin typeface="Arial"/>
              </a:rPr>
              <a:t>présente </a:t>
            </a:r>
            <a:r>
              <a:rPr lang="fr-FR" sz="1400" b="1" strike="noStrike" spc="-1">
                <a:solidFill>
                  <a:srgbClr val="000000"/>
                </a:solidFill>
                <a:latin typeface="Arial"/>
              </a:rPr>
              <a:t>ce que tout élève doit savoir et maîtriser à la fin de la scolarité obligatoire</a:t>
            </a:r>
            <a:r>
              <a:rPr lang="fr-FR" sz="1400" b="0" strike="noStrike" spc="-1">
                <a:solidFill>
                  <a:srgbClr val="000000"/>
                </a:solidFill>
                <a:latin typeface="Arial"/>
              </a:rPr>
              <a:t>. Il rassemble l'ensemble des </a:t>
            </a:r>
            <a:r>
              <a:rPr lang="fr-FR" sz="1400" b="1" strike="noStrike" spc="-1">
                <a:solidFill>
                  <a:srgbClr val="000000"/>
                </a:solidFill>
                <a:latin typeface="Arial"/>
              </a:rPr>
              <a:t>connaissances</a:t>
            </a:r>
            <a:r>
              <a:rPr lang="fr-FR" sz="1400" b="0" strike="noStrike" spc="-1">
                <a:solidFill>
                  <a:srgbClr val="000000"/>
                </a:solidFill>
                <a:latin typeface="Arial"/>
              </a:rPr>
              <a:t>, </a:t>
            </a:r>
            <a:r>
              <a:rPr lang="fr-FR" sz="1400" b="1" strike="noStrike" spc="-1">
                <a:solidFill>
                  <a:srgbClr val="000000"/>
                </a:solidFill>
                <a:latin typeface="Arial"/>
              </a:rPr>
              <a:t>compétences</a:t>
            </a:r>
            <a:r>
              <a:rPr lang="fr-FR" sz="1400" b="0" strike="noStrike" spc="-1">
                <a:solidFill>
                  <a:srgbClr val="000000"/>
                </a:solidFill>
                <a:latin typeface="Arial"/>
              </a:rPr>
              <a:t>, </a:t>
            </a:r>
            <a:r>
              <a:rPr lang="fr-FR" sz="1400" b="1" strike="noStrike" spc="-1">
                <a:solidFill>
                  <a:srgbClr val="000000"/>
                </a:solidFill>
                <a:latin typeface="Arial"/>
              </a:rPr>
              <a:t>valeurs</a:t>
            </a:r>
            <a:r>
              <a:rPr lang="fr-FR" sz="1400" b="0" strike="noStrike" spc="-1">
                <a:solidFill>
                  <a:srgbClr val="000000"/>
                </a:solidFill>
                <a:latin typeface="Arial"/>
              </a:rPr>
              <a:t> et </a:t>
            </a:r>
            <a:r>
              <a:rPr lang="fr-FR" sz="1400" b="1" strike="noStrike" spc="-1">
                <a:solidFill>
                  <a:srgbClr val="000000"/>
                </a:solidFill>
                <a:latin typeface="Arial"/>
              </a:rPr>
              <a:t>attitudes</a:t>
            </a:r>
            <a:r>
              <a:rPr lang="fr-FR" sz="1400" b="0" strike="noStrike" spc="-1">
                <a:solidFill>
                  <a:srgbClr val="000000"/>
                </a:solidFill>
                <a:latin typeface="Arial"/>
              </a:rPr>
              <a:t> nécessaires pour réussir sa scolarité, sa vie d'individu et de futur citoyen. </a:t>
            </a:r>
          </a:p>
          <a:p>
            <a:pPr marL="228600" indent="-228600" defTabSz="914400">
              <a:lnSpc>
                <a:spcPct val="150000"/>
              </a:lnSpc>
              <a:spcBef>
                <a:spcPts val="1001"/>
              </a:spcBef>
              <a:buClr>
                <a:srgbClr val="000000"/>
              </a:buClr>
              <a:buFont typeface="Arial"/>
              <a:buChar char="•"/>
              <a:tabLst>
                <a:tab pos="0" algn="l"/>
              </a:tabLst>
            </a:pPr>
            <a:r>
              <a:rPr lang="fr-FR" sz="1400" b="0" strike="noStrike" spc="-1">
                <a:solidFill>
                  <a:schemeClr val="dk1"/>
                </a:solidFill>
                <a:latin typeface="Arial"/>
                <a:ea typeface="Calibri"/>
              </a:rPr>
              <a:t>Bilan de fin de cycle: il est fait mi-juin (pronote / chef d’établissement + professeur principal). C’est une mesure des 8 composantes du socle commun des compétences. L’évaluation se fait </a:t>
            </a:r>
            <a:r>
              <a:rPr lang="fr-FR" sz="1400" b="0" strike="noStrike" spc="-1">
                <a:solidFill>
                  <a:srgbClr val="000000"/>
                </a:solidFill>
                <a:latin typeface="Arial"/>
                <a:ea typeface="Calibri"/>
              </a:rPr>
              <a:t>selon une échelle à quatre niveaux (maîtrise insuffisante, maîtrise fragile, maîtrise satisfaisante et très bonne maîtrise) </a:t>
            </a:r>
            <a:r>
              <a:rPr lang="fr-FR" sz="1400" b="0" strike="noStrike" spc="-1">
                <a:solidFill>
                  <a:schemeClr val="dk1"/>
                </a:solidFill>
                <a:latin typeface="Arial"/>
                <a:ea typeface="Calibri"/>
              </a:rPr>
              <a:t>auxquels sont associés des </a:t>
            </a:r>
            <a:r>
              <a:rPr lang="fr-FR" sz="1400" b="1" strike="noStrike" spc="-1">
                <a:solidFill>
                  <a:schemeClr val="dk1"/>
                </a:solidFill>
                <a:latin typeface="Arial"/>
                <a:ea typeface="Calibri"/>
              </a:rPr>
              <a:t>points. </a:t>
            </a:r>
            <a:r>
              <a:rPr lang="fr-FR" sz="1400" b="0" strike="noStrike" spc="-1">
                <a:solidFill>
                  <a:schemeClr val="dk1"/>
                </a:solidFill>
                <a:latin typeface="Arial"/>
                <a:ea typeface="Calibri"/>
              </a:rPr>
              <a:t>Δ Ce ne sont </a:t>
            </a:r>
            <a:r>
              <a:rPr lang="fr-FR" sz="1400" b="1" strike="noStrike" spc="-1">
                <a:solidFill>
                  <a:schemeClr val="dk1"/>
                </a:solidFill>
                <a:latin typeface="Arial"/>
                <a:ea typeface="Calibri"/>
              </a:rPr>
              <a:t>pas des notes </a:t>
            </a:r>
            <a:r>
              <a:rPr lang="fr-FR" sz="1400" b="0" strike="noStrike" spc="-1">
                <a:solidFill>
                  <a:schemeClr val="dk1"/>
                </a:solidFill>
                <a:latin typeface="Arial"/>
                <a:ea typeface="Calibri"/>
              </a:rPr>
              <a:t>mais des compétences converties en points. </a:t>
            </a: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p:txBody>
      </p:sp>
      <p:pic>
        <p:nvPicPr>
          <p:cNvPr id="98" name="Graphic 11" descr="Ligne fléchée : faire pivoter à gauche"/>
          <p:cNvPicPr/>
          <p:nvPr/>
        </p:nvPicPr>
        <p:blipFill>
          <a:blip r:embed="rId2"/>
          <a:stretch/>
        </p:blipFill>
        <p:spPr>
          <a:xfrm rot="15360000">
            <a:off x="3044160" y="4129560"/>
            <a:ext cx="659520" cy="642240"/>
          </a:xfrm>
          <a:prstGeom prst="rect">
            <a:avLst/>
          </a:prstGeom>
          <a:ln w="0">
            <a:noFill/>
          </a:ln>
        </p:spPr>
      </p:pic>
      <p:pic>
        <p:nvPicPr>
          <p:cNvPr id="99" name="Image 6" descr="Une image contenant texte&#10;&#10;Description générée automatiquement"/>
          <p:cNvPicPr/>
          <p:nvPr/>
        </p:nvPicPr>
        <p:blipFill>
          <a:blip r:embed="rId3"/>
          <a:stretch/>
        </p:blipFill>
        <p:spPr>
          <a:xfrm>
            <a:off x="3964680" y="4074840"/>
            <a:ext cx="4261680" cy="2626920"/>
          </a:xfrm>
          <a:prstGeom prst="rect">
            <a:avLst/>
          </a:prstGeom>
          <a:ln w="0">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icture 4" descr="Une image contenant capture d’écran&#10;&#10;Description générée avec un niveau de confiance très élevé"/>
          <p:cNvPicPr/>
          <p:nvPr/>
        </p:nvPicPr>
        <p:blipFill>
          <a:blip r:embed="rId2"/>
          <a:stretch/>
        </p:blipFill>
        <p:spPr>
          <a:xfrm>
            <a:off x="1225080" y="0"/>
            <a:ext cx="9453960" cy="7090200"/>
          </a:xfrm>
          <a:prstGeom prst="rect">
            <a:avLst/>
          </a:prstGeom>
          <a:ln w="0">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3003120" y="365040"/>
            <a:ext cx="8350200" cy="132480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fr-FR" sz="4400" b="1" strike="noStrike" spc="-1">
                <a:solidFill>
                  <a:schemeClr val="dk1"/>
                </a:solidFill>
                <a:latin typeface="Arial"/>
                <a:ea typeface="Calibri Light"/>
              </a:rPr>
              <a:t>LE CONTRÔLE FINAL</a:t>
            </a:r>
            <a:endParaRPr lang="fr-FR" sz="4400" b="0" strike="noStrike" spc="-1">
              <a:solidFill>
                <a:srgbClr val="000000"/>
              </a:solidFill>
              <a:latin typeface="Arial"/>
            </a:endParaRPr>
          </a:p>
          <a:p>
            <a:pPr indent="0" defTabSz="914400">
              <a:lnSpc>
                <a:spcPct val="90000"/>
              </a:lnSpc>
              <a:buNone/>
              <a:tabLst>
                <a:tab pos="0" algn="l"/>
              </a:tabLst>
            </a:pPr>
            <a:endParaRPr lang="fr-FR" sz="4400" b="0" strike="noStrike" spc="-1">
              <a:solidFill>
                <a:srgbClr val="000000"/>
              </a:solidFill>
              <a:latin typeface="Arial"/>
            </a:endParaRPr>
          </a:p>
        </p:txBody>
      </p:sp>
      <p:sp>
        <p:nvSpPr>
          <p:cNvPr id="102" name="PlaceHolder 2"/>
          <p:cNvSpPr>
            <a:spLocks noGrp="1"/>
          </p:cNvSpPr>
          <p:nvPr>
            <p:ph/>
          </p:nvPr>
        </p:nvSpPr>
        <p:spPr>
          <a:xfrm>
            <a:off x="838080" y="1236960"/>
            <a:ext cx="10514880" cy="5438520"/>
          </a:xfrm>
          <a:prstGeom prst="rect">
            <a:avLst/>
          </a:prstGeom>
          <a:noFill/>
          <a:ln w="0">
            <a:noFill/>
          </a:ln>
        </p:spPr>
        <p:txBody>
          <a:bodyPr lIns="91440" tIns="45720" rIns="91440" bIns="45720" anchor="t">
            <a:normAutofit fontScale="68333"/>
          </a:bodyPr>
          <a:lstStyle/>
          <a:p>
            <a:pPr indent="0" defTabSz="914400">
              <a:lnSpc>
                <a:spcPct val="150000"/>
              </a:lnSpc>
              <a:spcBef>
                <a:spcPts val="1001"/>
              </a:spcBef>
              <a:buNone/>
              <a:tabLst>
                <a:tab pos="0" algn="l"/>
              </a:tabLst>
            </a:pPr>
            <a:r>
              <a:rPr lang="fr-FR" sz="1400" b="0" strike="noStrike" spc="-1">
                <a:solidFill>
                  <a:schemeClr val="dk1"/>
                </a:solidFill>
                <a:latin typeface="Arial"/>
              </a:rPr>
              <a:t>- Il représente 60 % du DNB </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1" strike="noStrike" spc="-1">
                <a:solidFill>
                  <a:schemeClr val="dk1"/>
                </a:solidFill>
                <a:latin typeface="Arial"/>
              </a:rPr>
              <a:t>          </a:t>
            </a:r>
            <a:r>
              <a:rPr lang="fr-FR" sz="1400" b="1" strike="noStrike" spc="-1">
                <a:solidFill>
                  <a:schemeClr val="accent1"/>
                </a:solidFill>
                <a:latin typeface="Arial"/>
              </a:rPr>
              <a:t>Une épreuve orale (100 points)</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0" strike="noStrike" spc="-1">
                <a:solidFill>
                  <a:srgbClr val="000000"/>
                </a:solidFill>
                <a:latin typeface="Arial"/>
              </a:rPr>
              <a:t>- Celle-ci porte</a:t>
            </a:r>
            <a:r>
              <a:rPr lang="fr-FR" sz="1400" b="0" strike="noStrike" spc="-1">
                <a:solidFill>
                  <a:schemeClr val="dk1"/>
                </a:solidFill>
                <a:latin typeface="Arial"/>
                <a:ea typeface="Calibri"/>
              </a:rPr>
              <a:t> sur un projet mené dans un cadre interdisciplinaire ou de l'un des parcours éducatifs (parcours avenir / parcours d'éducation artistique et culturelle / parcours citoyen / parcours santé)</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0" strike="noStrike" spc="-1">
                <a:solidFill>
                  <a:schemeClr val="dk1"/>
                </a:solidFill>
                <a:latin typeface="Arial"/>
                <a:ea typeface="Calibri"/>
              </a:rPr>
              <a:t>- Cela permet </a:t>
            </a:r>
            <a:r>
              <a:rPr lang="fr-FR" sz="1400" b="0" u="sng" strike="noStrike" spc="-1">
                <a:solidFill>
                  <a:schemeClr val="dk1"/>
                </a:solidFill>
                <a:uFillTx/>
                <a:latin typeface="Arial"/>
                <a:ea typeface="Calibri"/>
              </a:rPr>
              <a:t>notamment </a:t>
            </a:r>
            <a:r>
              <a:rPr lang="fr-FR" sz="1400" b="0" strike="noStrike" spc="-1">
                <a:solidFill>
                  <a:schemeClr val="dk1"/>
                </a:solidFill>
                <a:latin typeface="Arial"/>
                <a:ea typeface="Calibri"/>
              </a:rPr>
              <a:t>d'évaluer la qualité de l'expression orale.</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0" strike="noStrike" spc="-1">
                <a:solidFill>
                  <a:schemeClr val="dk1"/>
                </a:solidFill>
                <a:latin typeface="Arial"/>
                <a:ea typeface="Calibri"/>
              </a:rPr>
              <a:t>- Cette épreuve peut se dérouler selon deux modalités :</a:t>
            </a:r>
            <a:r>
              <a:rPr lang="fr-FR" sz="1400" b="1" strike="noStrike" spc="-1">
                <a:solidFill>
                  <a:schemeClr val="dk1"/>
                </a:solidFill>
                <a:latin typeface="Arial"/>
                <a:ea typeface="Calibri"/>
              </a:rPr>
              <a:t> </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tabLst>
                <a:tab pos="0" algn="l"/>
              </a:tabLst>
            </a:pPr>
            <a:r>
              <a:rPr lang="fr-FR" sz="1400" b="0" strike="noStrike" spc="-1">
                <a:solidFill>
                  <a:schemeClr val="dk1"/>
                </a:solidFill>
                <a:latin typeface="Arial"/>
                <a:ea typeface="Calibri"/>
              </a:rPr>
              <a:t>soit, via un</a:t>
            </a:r>
            <a:r>
              <a:rPr lang="fr-FR" sz="1400" b="1" strike="noStrike" spc="-1">
                <a:solidFill>
                  <a:schemeClr val="dk1"/>
                </a:solidFill>
                <a:latin typeface="Arial"/>
                <a:ea typeface="Calibri"/>
              </a:rPr>
              <a:t> entretien individuel </a:t>
            </a:r>
            <a:r>
              <a:rPr lang="fr-FR" sz="1400" b="0" strike="noStrike" spc="-1">
                <a:solidFill>
                  <a:schemeClr val="dk1"/>
                </a:solidFill>
                <a:latin typeface="Arial"/>
                <a:ea typeface="Calibri"/>
              </a:rPr>
              <a:t>de 15 minutes (5 minutes d’exposé et 10 minutes d’entretien).</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tabLst>
                <a:tab pos="0" algn="l"/>
              </a:tabLst>
            </a:pPr>
            <a:r>
              <a:rPr lang="fr-FR" sz="1400" b="0" strike="noStrike" spc="-1">
                <a:solidFill>
                  <a:schemeClr val="dk1"/>
                </a:solidFill>
                <a:latin typeface="Arial"/>
                <a:ea typeface="Calibri"/>
              </a:rPr>
              <a:t>soit, via un</a:t>
            </a:r>
            <a:r>
              <a:rPr lang="fr-FR" sz="1400" b="1" strike="noStrike" spc="-1">
                <a:solidFill>
                  <a:schemeClr val="dk1"/>
                </a:solidFill>
                <a:latin typeface="Arial"/>
                <a:ea typeface="Calibri"/>
              </a:rPr>
              <a:t> entretien collectif </a:t>
            </a:r>
            <a:r>
              <a:rPr lang="fr-FR" sz="1400" b="0" strike="noStrike" spc="-1">
                <a:solidFill>
                  <a:schemeClr val="dk1"/>
                </a:solidFill>
                <a:latin typeface="Arial"/>
                <a:ea typeface="Calibri"/>
              </a:rPr>
              <a:t>de 25 minutes (10 minutes d’exposé et 15 minutes d’entretien).</a:t>
            </a: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1" strike="noStrike" spc="-1">
                <a:solidFill>
                  <a:schemeClr val="accent1"/>
                </a:solidFill>
                <a:latin typeface="Arial"/>
                <a:ea typeface="Calibri"/>
              </a:rPr>
              <a:t>                4  épreuves écrites (300 points)</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0" strike="noStrike" spc="-1">
                <a:solidFill>
                  <a:schemeClr val="dk1"/>
                </a:solidFill>
                <a:latin typeface="Arial"/>
                <a:ea typeface="Calibri"/>
              </a:rPr>
              <a:t>-</a:t>
            </a:r>
            <a:r>
              <a:rPr lang="fr-FR" sz="1400" b="1" strike="noStrike" spc="-1">
                <a:solidFill>
                  <a:schemeClr val="dk1"/>
                </a:solidFill>
                <a:latin typeface="Arial"/>
                <a:ea typeface="Calibri"/>
              </a:rPr>
              <a:t> Français</a:t>
            </a:r>
            <a:r>
              <a:rPr lang="fr-FR" sz="1400" b="0" strike="noStrike" spc="-1">
                <a:solidFill>
                  <a:schemeClr val="dk1"/>
                </a:solidFill>
                <a:latin typeface="Arial"/>
                <a:ea typeface="Calibri"/>
              </a:rPr>
              <a:t> (3h / 100 points) : à partir d'un extrait de texte littéraire et éventuellement d'une image, évaluation des compétences linguistiques (grammaire - dont réécriture-, lexique...) et des compétences de compréhension et d'interprétation + dictée + rédaction</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1" strike="noStrike" spc="-1">
                <a:solidFill>
                  <a:schemeClr val="dk1"/>
                </a:solidFill>
                <a:latin typeface="Arial"/>
                <a:ea typeface="Calibri"/>
              </a:rPr>
              <a:t>- Mathématiques</a:t>
            </a:r>
            <a:r>
              <a:rPr lang="fr-FR" sz="1400" b="0" strike="noStrike" spc="-1">
                <a:solidFill>
                  <a:schemeClr val="dk1"/>
                </a:solidFill>
                <a:latin typeface="Arial"/>
                <a:ea typeface="Calibri"/>
              </a:rPr>
              <a:t> (2h / 100 points) : exercices, dont certains assortis de tableaux ou de schémas, et dont un exercice d'informatique</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1" strike="noStrike" spc="-1">
                <a:solidFill>
                  <a:schemeClr val="dk1"/>
                </a:solidFill>
                <a:latin typeface="Arial"/>
                <a:ea typeface="Calibri"/>
              </a:rPr>
              <a:t>- Histoire-Géographie-EMC </a:t>
            </a:r>
            <a:r>
              <a:rPr lang="fr-FR" sz="1400" b="0" strike="noStrike" spc="-1">
                <a:solidFill>
                  <a:schemeClr val="dk1"/>
                </a:solidFill>
                <a:latin typeface="Arial"/>
                <a:ea typeface="Calibri"/>
              </a:rPr>
              <a:t>(2h / 50 points) : analyse et compréhension de documents + utilisation des repères historiques et géographiques + mobilisation des compétences de l'enseignement moral et civique</a:t>
            </a:r>
            <a:endParaRPr lang="fr-FR" sz="1400" b="0" strike="noStrike" spc="-1">
              <a:solidFill>
                <a:srgbClr val="000000"/>
              </a:solidFill>
              <a:latin typeface="Arial"/>
            </a:endParaRPr>
          </a:p>
          <a:p>
            <a:pPr indent="0" defTabSz="914400">
              <a:lnSpc>
                <a:spcPct val="150000"/>
              </a:lnSpc>
              <a:spcBef>
                <a:spcPts val="1001"/>
              </a:spcBef>
              <a:buNone/>
              <a:tabLst>
                <a:tab pos="0" algn="l"/>
              </a:tabLst>
            </a:pPr>
            <a:r>
              <a:rPr lang="fr-FR" sz="1400" b="1" strike="noStrike" spc="-1">
                <a:solidFill>
                  <a:schemeClr val="dk1"/>
                </a:solidFill>
                <a:latin typeface="Arial"/>
                <a:ea typeface="Calibri"/>
              </a:rPr>
              <a:t>- Sciences</a:t>
            </a:r>
            <a:r>
              <a:rPr lang="fr-FR" sz="1400" b="0" strike="noStrike" spc="-1">
                <a:solidFill>
                  <a:schemeClr val="dk1"/>
                </a:solidFill>
                <a:latin typeface="Arial"/>
                <a:ea typeface="Calibri"/>
              </a:rPr>
              <a:t> (1h / 50 points): 2 disciplines parmi les 3 suivantes: SPC, SVT, Technologie (tirage au sort en avril / mai)</a:t>
            </a:r>
            <a:endParaRPr lang="fr-FR" sz="1400" b="0" strike="noStrike" spc="-1">
              <a:solidFill>
                <a:srgbClr val="000000"/>
              </a:solidFill>
              <a:latin typeface="Arial"/>
            </a:endParaRPr>
          </a:p>
          <a:p>
            <a:pPr indent="0" defTabSz="914400">
              <a:lnSpc>
                <a:spcPct val="90000"/>
              </a:lnSpc>
              <a:spcBef>
                <a:spcPts val="1001"/>
              </a:spcBef>
              <a:buNone/>
              <a:tabLst>
                <a:tab pos="0" algn="l"/>
              </a:tabLst>
            </a:pPr>
            <a:endParaRPr lang="fr-FR" sz="1600" b="0" strike="noStrike" spc="-1">
              <a:solidFill>
                <a:srgbClr val="000000"/>
              </a:solidFill>
              <a:latin typeface="Arial"/>
            </a:endParaRPr>
          </a:p>
        </p:txBody>
      </p:sp>
      <p:sp>
        <p:nvSpPr>
          <p:cNvPr id="103" name="Flèche : droite 3"/>
          <p:cNvSpPr/>
          <p:nvPr/>
        </p:nvSpPr>
        <p:spPr>
          <a:xfrm>
            <a:off x="582120" y="1584000"/>
            <a:ext cx="674640" cy="380160"/>
          </a:xfrm>
          <a:prstGeom prst="right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chemeClr val="lt1"/>
              </a:solidFill>
              <a:latin typeface="Calibri"/>
            </a:endParaRPr>
          </a:p>
        </p:txBody>
      </p:sp>
      <p:sp>
        <p:nvSpPr>
          <p:cNvPr id="104" name="Flèche : droite 4"/>
          <p:cNvSpPr/>
          <p:nvPr/>
        </p:nvSpPr>
        <p:spPr>
          <a:xfrm>
            <a:off x="759960" y="4360680"/>
            <a:ext cx="674640" cy="380160"/>
          </a:xfrm>
          <a:prstGeom prst="right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fr-FR" sz="1800" b="0" strike="noStrike" spc="-1">
              <a:solidFill>
                <a:schemeClr val="lt1"/>
              </a:solidFill>
              <a:latin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838080" y="365040"/>
            <a:ext cx="10514880" cy="1324800"/>
          </a:xfrm>
          <a:prstGeom prst="rect">
            <a:avLst/>
          </a:prstGeom>
          <a:noFill/>
          <a:ln w="0">
            <a:noFill/>
          </a:ln>
        </p:spPr>
        <p:txBody>
          <a:bodyPr lIns="91440" tIns="45720" rIns="91440" bIns="45720" anchor="ctr">
            <a:normAutofit/>
          </a:bodyPr>
          <a:lstStyle/>
          <a:p>
            <a:pPr indent="0" algn="ctr" defTabSz="914400">
              <a:lnSpc>
                <a:spcPct val="90000"/>
              </a:lnSpc>
              <a:buNone/>
              <a:tabLst>
                <a:tab pos="0" algn="l"/>
              </a:tabLst>
            </a:pPr>
            <a:r>
              <a:rPr lang="fr-FR" sz="1800" b="1" strike="noStrike" spc="-1">
                <a:solidFill>
                  <a:srgbClr val="FF0000"/>
                </a:solidFill>
                <a:latin typeface="Arial"/>
              </a:rPr>
              <a:t>PIX</a:t>
            </a:r>
            <a:endParaRPr lang="fr-FR" sz="1800" b="0" strike="noStrike" spc="-1">
              <a:solidFill>
                <a:srgbClr val="000000"/>
              </a:solidFill>
              <a:latin typeface="Arial"/>
            </a:endParaRPr>
          </a:p>
        </p:txBody>
      </p:sp>
      <p:sp>
        <p:nvSpPr>
          <p:cNvPr id="106" name="PlaceHolder 2"/>
          <p:cNvSpPr>
            <a:spLocks noGrp="1"/>
          </p:cNvSpPr>
          <p:nvPr>
            <p:ph/>
          </p:nvPr>
        </p:nvSpPr>
        <p:spPr>
          <a:xfrm>
            <a:off x="838080" y="1513440"/>
            <a:ext cx="10514880" cy="4662720"/>
          </a:xfrm>
          <a:prstGeom prst="rect">
            <a:avLst/>
          </a:prstGeom>
          <a:noFill/>
          <a:ln w="0">
            <a:noFill/>
          </a:ln>
        </p:spPr>
        <p:txBody>
          <a:bodyPr lIns="91440" tIns="45720" rIns="91440" bIns="45720" anchor="t">
            <a:normAutofit/>
          </a:bodyPr>
          <a:lstStyle/>
          <a:p>
            <a:pPr marL="228600" indent="-228600" defTabSz="914400">
              <a:lnSpc>
                <a:spcPct val="150000"/>
              </a:lnSpc>
              <a:spcBef>
                <a:spcPts val="1001"/>
              </a:spcBef>
              <a:buClr>
                <a:srgbClr val="000000"/>
              </a:buClr>
              <a:buFont typeface="Arial"/>
              <a:buChar char="•"/>
            </a:pPr>
            <a:r>
              <a:rPr lang="fr-FR" sz="1400" b="0" strike="noStrike" spc="-1">
                <a:solidFill>
                  <a:schemeClr val="dk1"/>
                </a:solidFill>
                <a:latin typeface="Arial"/>
              </a:rPr>
              <a:t>Plateforme pour s'entrainer, progresser et valider des niveaux d'acquisition des </a:t>
            </a:r>
            <a:r>
              <a:rPr lang="fr-FR" sz="1400" b="1" strike="noStrike" spc="-1">
                <a:solidFill>
                  <a:schemeClr val="dk1"/>
                </a:solidFill>
                <a:latin typeface="Arial"/>
              </a:rPr>
              <a:t>compétences numériques</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400" b="0" strike="noStrike" spc="-1">
                <a:solidFill>
                  <a:schemeClr val="dk1"/>
                </a:solidFill>
                <a:latin typeface="Arial"/>
              </a:rPr>
              <a:t>Référentiel de </a:t>
            </a:r>
            <a:r>
              <a:rPr lang="fr-FR" sz="1400" b="1" strike="noStrike" spc="-1">
                <a:solidFill>
                  <a:schemeClr val="dk1"/>
                </a:solidFill>
                <a:latin typeface="Arial"/>
              </a:rPr>
              <a:t>16 compétences numériques </a:t>
            </a:r>
            <a:r>
              <a:rPr lang="fr-FR" sz="1400" b="0" strike="noStrike" spc="-1">
                <a:solidFill>
                  <a:schemeClr val="dk1"/>
                </a:solidFill>
                <a:latin typeface="Arial"/>
              </a:rPr>
              <a:t>(</a:t>
            </a:r>
            <a:r>
              <a:rPr lang="fr-FR" sz="1400" b="0" strike="noStrike" spc="-1">
                <a:solidFill>
                  <a:schemeClr val="accent2"/>
                </a:solidFill>
                <a:latin typeface="Arial"/>
              </a:rPr>
              <a:t>collaborer, interagir, partager et publier, traiter des données, mener une recherche, développer des documents multimédia, protéger les données personnelles et la vie privée</a:t>
            </a:r>
            <a:r>
              <a:rPr lang="fr-FR" sz="1400" b="0" strike="noStrike" spc="-1">
                <a:solidFill>
                  <a:schemeClr val="dk1"/>
                </a:solidFill>
                <a:latin typeface="Arial"/>
              </a:rPr>
              <a:t>...) réparties en 5 domaines (</a:t>
            </a:r>
            <a:r>
              <a:rPr lang="fr-FR" sz="1400" b="1" strike="noStrike" spc="-1">
                <a:solidFill>
                  <a:schemeClr val="accent1"/>
                </a:solidFill>
                <a:latin typeface="Arial"/>
              </a:rPr>
              <a:t>informations et données </a:t>
            </a:r>
            <a:r>
              <a:rPr lang="fr-FR" sz="1400" b="0" strike="noStrike" spc="-1">
                <a:solidFill>
                  <a:schemeClr val="dk1"/>
                </a:solidFill>
                <a:latin typeface="Arial"/>
              </a:rPr>
              <a:t>/ </a:t>
            </a:r>
            <a:r>
              <a:rPr lang="fr-FR" sz="1400" b="1" strike="noStrike" spc="-1">
                <a:solidFill>
                  <a:schemeClr val="accent1"/>
                </a:solidFill>
                <a:latin typeface="Arial"/>
              </a:rPr>
              <a:t>collaboration et communication</a:t>
            </a:r>
            <a:r>
              <a:rPr lang="fr-FR" sz="1400" b="0" strike="noStrike" spc="-1">
                <a:solidFill>
                  <a:schemeClr val="dk1"/>
                </a:solidFill>
                <a:latin typeface="Arial"/>
              </a:rPr>
              <a:t> / </a:t>
            </a:r>
            <a:r>
              <a:rPr lang="fr-FR" sz="1400" b="1" strike="noStrike" spc="-1">
                <a:solidFill>
                  <a:schemeClr val="accent1"/>
                </a:solidFill>
                <a:latin typeface="Arial"/>
              </a:rPr>
              <a:t>création de contenu</a:t>
            </a:r>
            <a:r>
              <a:rPr lang="fr-FR" sz="1400" b="0" strike="noStrike" spc="-1">
                <a:solidFill>
                  <a:schemeClr val="dk1"/>
                </a:solidFill>
                <a:latin typeface="Arial"/>
              </a:rPr>
              <a:t> / </a:t>
            </a:r>
            <a:r>
              <a:rPr lang="fr-FR" sz="1400" b="1" strike="noStrike" spc="-1">
                <a:solidFill>
                  <a:schemeClr val="accent1"/>
                </a:solidFill>
                <a:latin typeface="Arial"/>
              </a:rPr>
              <a:t>protection et sécurité </a:t>
            </a:r>
            <a:r>
              <a:rPr lang="fr-FR" sz="1400" b="0" strike="noStrike" spc="-1">
                <a:solidFill>
                  <a:schemeClr val="dk1"/>
                </a:solidFill>
                <a:latin typeface="Arial"/>
              </a:rPr>
              <a:t>/ </a:t>
            </a:r>
            <a:r>
              <a:rPr lang="fr-FR" sz="1400" b="1" strike="noStrike" spc="-1">
                <a:solidFill>
                  <a:schemeClr val="accent1"/>
                </a:solidFill>
                <a:latin typeface="Arial"/>
              </a:rPr>
              <a:t>environnement numérique</a:t>
            </a:r>
            <a:r>
              <a:rPr lang="fr-FR" sz="1400" b="0" strike="noStrike" spc="-1">
                <a:solidFill>
                  <a:schemeClr val="dk1"/>
                </a:solidFill>
                <a:latin typeface="Arial"/>
              </a:rPr>
              <a:t>)</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400" b="1" strike="noStrike" spc="-1">
                <a:solidFill>
                  <a:schemeClr val="dk1"/>
                </a:solidFill>
                <a:latin typeface="Arial"/>
              </a:rPr>
              <a:t>Certification</a:t>
            </a:r>
            <a:r>
              <a:rPr lang="fr-FR" sz="1400" b="0" strike="noStrike" spc="-1">
                <a:solidFill>
                  <a:schemeClr val="dk1"/>
                </a:solidFill>
                <a:latin typeface="Arial"/>
              </a:rPr>
              <a:t> (qui apparaitra sur le livret scolaire)</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400" b="1" strike="noStrike" spc="-1">
                <a:solidFill>
                  <a:schemeClr val="dk1"/>
                </a:solidFill>
                <a:latin typeface="Arial"/>
              </a:rPr>
              <a:t>1er parcours à faire en autonomie à la maison </a:t>
            </a:r>
            <a:r>
              <a:rPr lang="fr-FR" sz="1400" b="0" strike="noStrike" spc="-1">
                <a:solidFill>
                  <a:schemeClr val="dk1"/>
                </a:solidFill>
                <a:latin typeface="Arial"/>
              </a:rPr>
              <a:t>avant les vacances de Toussaint (durée = 45 min à 1h / extrait de 8 compétences)</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400" b="0" strike="noStrike" spc="-1">
                <a:solidFill>
                  <a:schemeClr val="dk1"/>
                </a:solidFill>
                <a:latin typeface="Arial"/>
              </a:rPr>
              <a:t>Possibilité de travailler des compétences en autonomie mais également en classe</a:t>
            </a:r>
            <a:endParaRPr lang="fr-FR" sz="14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400" b="0" strike="noStrike" spc="-1">
                <a:solidFill>
                  <a:schemeClr val="dk1"/>
                </a:solidFill>
                <a:latin typeface="Arial"/>
              </a:rPr>
              <a:t>Suivi du travail en autonomie depuis une </a:t>
            </a:r>
            <a:r>
              <a:rPr lang="fr-FR" sz="1400" b="1" strike="noStrike" spc="-1">
                <a:solidFill>
                  <a:schemeClr val="dk1"/>
                </a:solidFill>
                <a:latin typeface="Arial"/>
              </a:rPr>
              <a:t>plateforme spéciale pour les enseignants</a:t>
            </a:r>
            <a:endParaRPr lang="fr-FR" sz="1400" b="0" strike="noStrike" spc="-1">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4327920" y="365040"/>
            <a:ext cx="7025400" cy="1324800"/>
          </a:xfrm>
          <a:prstGeom prst="rect">
            <a:avLst/>
          </a:prstGeom>
          <a:noFill/>
          <a:ln w="0">
            <a:noFill/>
          </a:ln>
        </p:spPr>
        <p:txBody>
          <a:bodyPr lIns="91440" tIns="45720" rIns="91440" bIns="45720" anchor="ctr">
            <a:normAutofit/>
          </a:bodyPr>
          <a:lstStyle/>
          <a:p>
            <a:pPr indent="0" defTabSz="914400">
              <a:lnSpc>
                <a:spcPct val="90000"/>
              </a:lnSpc>
              <a:buNone/>
              <a:tabLst>
                <a:tab pos="0" algn="l"/>
              </a:tabLst>
            </a:pPr>
            <a:r>
              <a:rPr lang="fr-FR" sz="1800" b="1" strike="noStrike" spc="-1">
                <a:solidFill>
                  <a:srgbClr val="FF0000"/>
                </a:solidFill>
                <a:latin typeface="Arial"/>
              </a:rPr>
              <a:t>EVALANG</a:t>
            </a:r>
            <a:endParaRPr lang="fr-FR" sz="1800" b="0" strike="noStrike" spc="-1">
              <a:solidFill>
                <a:srgbClr val="000000"/>
              </a:solidFill>
              <a:latin typeface="Arial"/>
            </a:endParaRPr>
          </a:p>
        </p:txBody>
      </p:sp>
      <p:sp>
        <p:nvSpPr>
          <p:cNvPr id="108" name="PlaceHolder 2"/>
          <p:cNvSpPr>
            <a:spLocks noGrp="1"/>
          </p:cNvSpPr>
          <p:nvPr>
            <p:ph/>
          </p:nvPr>
        </p:nvSpPr>
        <p:spPr>
          <a:xfrm>
            <a:off x="838080" y="1825560"/>
            <a:ext cx="10514880" cy="4350600"/>
          </a:xfrm>
          <a:prstGeom prst="rect">
            <a:avLst/>
          </a:prstGeom>
          <a:noFill/>
          <a:ln w="0">
            <a:noFill/>
          </a:ln>
        </p:spPr>
        <p:txBody>
          <a:bodyPr lIns="91440" tIns="45720" rIns="91440" bIns="45720" anchor="t">
            <a:normAutofit/>
          </a:bodyPr>
          <a:lstStyle/>
          <a:p>
            <a:pPr marL="228600" indent="-228600" defTabSz="914400">
              <a:lnSpc>
                <a:spcPct val="150000"/>
              </a:lnSpc>
              <a:spcBef>
                <a:spcPts val="1001"/>
              </a:spcBef>
              <a:buClr>
                <a:srgbClr val="000000"/>
              </a:buClr>
              <a:buFont typeface="Arial"/>
              <a:buChar char="•"/>
            </a:pPr>
            <a:r>
              <a:rPr lang="fr-FR" sz="1500" b="1" strike="noStrike" spc="-1">
                <a:solidFill>
                  <a:schemeClr val="dk1"/>
                </a:solidFill>
                <a:latin typeface="Arial"/>
              </a:rPr>
              <a:t>Test numérique de positionnement en anglais</a:t>
            </a:r>
            <a:endParaRPr lang="fr-FR" sz="1500" b="0" strike="noStrike" spc="-1">
              <a:solidFill>
                <a:srgbClr val="000000"/>
              </a:solidFill>
              <a:latin typeface="Arial"/>
            </a:endParaRPr>
          </a:p>
          <a:p>
            <a:pPr marL="228600" indent="-228600" defTabSz="914400">
              <a:lnSpc>
                <a:spcPct val="150000"/>
              </a:lnSpc>
              <a:spcBef>
                <a:spcPts val="1001"/>
              </a:spcBef>
              <a:buClr>
                <a:srgbClr val="000000"/>
              </a:buClr>
              <a:buFont typeface="Arial"/>
              <a:buChar char="•"/>
            </a:pPr>
            <a:r>
              <a:rPr lang="fr-FR" sz="1500" b="0" strike="noStrike" spc="-1">
                <a:solidFill>
                  <a:schemeClr val="dk1"/>
                </a:solidFill>
                <a:latin typeface="Arial"/>
                <a:ea typeface="Calibri"/>
              </a:rPr>
              <a:t>Les différentes épreuves du test permettent de positionner les élèves </a:t>
            </a:r>
            <a:r>
              <a:rPr lang="fr-FR" sz="1500" b="1" strike="noStrike" spc="-1">
                <a:solidFill>
                  <a:schemeClr val="dk1"/>
                </a:solidFill>
                <a:latin typeface="Arial"/>
                <a:ea typeface="Calibri"/>
              </a:rPr>
              <a:t>du niveau A1 au niveau B1+ du CECRL </a:t>
            </a:r>
            <a:r>
              <a:rPr lang="fr-FR" sz="1500" b="0" strike="noStrike" spc="-1">
                <a:solidFill>
                  <a:schemeClr val="dk1"/>
                </a:solidFill>
                <a:latin typeface="Arial"/>
                <a:ea typeface="Calibri"/>
              </a:rPr>
              <a:t>en :</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500" b="1" strike="noStrike" spc="-1">
                <a:solidFill>
                  <a:schemeClr val="accent1"/>
                </a:solidFill>
                <a:latin typeface="Arial"/>
                <a:ea typeface="Calibri"/>
              </a:rPr>
              <a:t>compréhension de l'oral</a:t>
            </a:r>
            <a:r>
              <a:rPr lang="fr-FR" sz="1500" b="0" strike="noStrike" spc="-1">
                <a:solidFill>
                  <a:schemeClr val="dk1"/>
                </a:solidFill>
                <a:latin typeface="Arial"/>
                <a:ea typeface="Calibri"/>
              </a:rPr>
              <a:t> (dont l'objectif est d'évaluer la façon dont les candidats reçoivent et traitent des messages parlés produits par un ou plusieurs locuteurs en milieu anglophone) ;</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500" b="1" strike="noStrike" spc="-1">
                <a:solidFill>
                  <a:schemeClr val="accent1"/>
                </a:solidFill>
                <a:latin typeface="Arial"/>
                <a:ea typeface="Calibri"/>
              </a:rPr>
              <a:t>compréhension de l'écrit </a:t>
            </a:r>
            <a:r>
              <a:rPr lang="fr-FR" sz="1500" b="0" strike="noStrike" spc="-1">
                <a:solidFill>
                  <a:schemeClr val="dk1"/>
                </a:solidFill>
                <a:latin typeface="Arial"/>
                <a:ea typeface="Calibri"/>
              </a:rPr>
              <a:t>(dont l'objectif est d'évaluer la façon dont les candidats reçoivent et traitent des documents écrits) ;</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500" b="1" strike="noStrike" spc="-1">
                <a:solidFill>
                  <a:schemeClr val="accent1"/>
                </a:solidFill>
                <a:latin typeface="Arial"/>
                <a:ea typeface="Calibri"/>
              </a:rPr>
              <a:t>grammaire et lexique</a:t>
            </a:r>
            <a:r>
              <a:rPr lang="fr-FR" sz="1500" b="0" strike="noStrike" spc="-1">
                <a:solidFill>
                  <a:schemeClr val="dk1"/>
                </a:solidFill>
                <a:latin typeface="Arial"/>
                <a:ea typeface="Calibri"/>
              </a:rPr>
              <a:t> (dont l'objectif est d'évaluer la capacité des candidats à identifier et choisir les formulations correctes dans des structures syntaxiques et lexicales).</a:t>
            </a:r>
            <a:endParaRPr lang="fr-FR" sz="1500" b="0" strike="noStrike" spc="-1">
              <a:solidFill>
                <a:srgbClr val="000000"/>
              </a:solidFill>
              <a:latin typeface="Arial"/>
            </a:endParaRPr>
          </a:p>
          <a:p>
            <a:pPr indent="0" defTabSz="914400">
              <a:lnSpc>
                <a:spcPct val="90000"/>
              </a:lnSpc>
              <a:spcBef>
                <a:spcPts val="1001"/>
              </a:spcBef>
              <a:buNone/>
              <a:tabLst>
                <a:tab pos="0" algn="l"/>
              </a:tabLst>
            </a:pPr>
            <a:endParaRPr lang="fr-FR" sz="2800" b="0" strike="noStrike" spc="-1">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4"/>
          <p:cNvPicPr/>
          <p:nvPr/>
        </p:nvPicPr>
        <p:blipFill>
          <a:blip r:embed="rId2"/>
          <a:stretch/>
        </p:blipFill>
        <p:spPr>
          <a:xfrm>
            <a:off x="4047840" y="2055600"/>
            <a:ext cx="4189680" cy="2279880"/>
          </a:xfrm>
          <a:prstGeom prst="rect">
            <a:avLst/>
          </a:prstGeom>
          <a:ln w="0">
            <a:noFill/>
          </a:ln>
        </p:spPr>
      </p:pic>
      <p:sp>
        <p:nvSpPr>
          <p:cNvPr id="59" name="TextBox 7"/>
          <p:cNvSpPr/>
          <p:nvPr/>
        </p:nvSpPr>
        <p:spPr>
          <a:xfrm>
            <a:off x="8520480" y="4523040"/>
            <a:ext cx="3670920" cy="20098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chemeClr val="dk1"/>
                </a:solidFill>
                <a:latin typeface="Arial"/>
              </a:rPr>
              <a:t>Entretiens concertés</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(fin janvier - début février)</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rencontre famille + chef d'établissement + professeur principal + PsyEn</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pour évoquer la poursuite de scolarité et l'orientation de façon individualisée</a:t>
            </a:r>
            <a:endParaRPr lang="fr-FR" sz="1400" b="0" strike="noStrike" spc="-1">
              <a:solidFill>
                <a:srgbClr val="000000"/>
              </a:solidFill>
              <a:latin typeface="Arial"/>
            </a:endParaRPr>
          </a:p>
        </p:txBody>
      </p:sp>
      <p:sp>
        <p:nvSpPr>
          <p:cNvPr id="60" name="TextBox 8"/>
          <p:cNvSpPr/>
          <p:nvPr/>
        </p:nvSpPr>
        <p:spPr>
          <a:xfrm>
            <a:off x="8382960" y="2074680"/>
            <a:ext cx="3719520" cy="20098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chemeClr val="dk1"/>
                </a:solidFill>
                <a:latin typeface="Arial"/>
              </a:rPr>
              <a:t>Réunion parents-professeurs T1</a:t>
            </a:r>
            <a:endParaRPr lang="fr-FR" sz="1400" b="0" strike="noStrike" spc="-1">
              <a:solidFill>
                <a:srgbClr val="000000"/>
              </a:solidFill>
              <a:latin typeface="Arial"/>
            </a:endParaRPr>
          </a:p>
          <a:p>
            <a:pPr marL="285840" indent="-285840" defTabSz="914400">
              <a:lnSpc>
                <a:spcPct val="150000"/>
              </a:lnSpc>
              <a:buClr>
                <a:srgbClr val="000000"/>
              </a:buClr>
              <a:buFont typeface="Calibri"/>
              <a:buChar char="-"/>
            </a:pPr>
            <a:r>
              <a:rPr lang="fr-FR" sz="1400" b="0" strike="noStrike" spc="-1">
                <a:solidFill>
                  <a:schemeClr val="dk1"/>
                </a:solidFill>
                <a:latin typeface="Arial"/>
              </a:rPr>
              <a:t>Rencontre individuelle parents – enseignants (binôme ou trinôme) au retour des vacances de la Toussaint (16h30-19h30 / créneau de 5 min)</a:t>
            </a:r>
            <a:endParaRPr lang="fr-FR" sz="1400" b="0" strike="noStrike" spc="-1">
              <a:solidFill>
                <a:srgbClr val="000000"/>
              </a:solidFill>
              <a:latin typeface="Arial"/>
            </a:endParaRPr>
          </a:p>
          <a:p>
            <a:pPr marL="285840" indent="-285840" defTabSz="914400">
              <a:lnSpc>
                <a:spcPct val="150000"/>
              </a:lnSpc>
              <a:buClr>
                <a:srgbClr val="000000"/>
              </a:buClr>
              <a:buFont typeface="Calibri"/>
              <a:buChar char="-"/>
            </a:pPr>
            <a:r>
              <a:rPr lang="fr-FR" sz="1400" b="0" strike="noStrike" spc="-1">
                <a:solidFill>
                  <a:schemeClr val="dk1"/>
                </a:solidFill>
                <a:latin typeface="Arial"/>
              </a:rPr>
              <a:t>Conseils de classe du 02 au 13/12</a:t>
            </a:r>
            <a:endParaRPr lang="fr-FR" sz="1400" b="0" strike="noStrike" spc="-1">
              <a:solidFill>
                <a:srgbClr val="000000"/>
              </a:solidFill>
              <a:latin typeface="Arial"/>
            </a:endParaRPr>
          </a:p>
        </p:txBody>
      </p:sp>
      <p:cxnSp>
        <p:nvCxnSpPr>
          <p:cNvPr id="61" name="Straight Arrow Connector 9"/>
          <p:cNvCxnSpPr/>
          <p:nvPr/>
        </p:nvCxnSpPr>
        <p:spPr>
          <a:xfrm flipV="1">
            <a:off x="7700400" y="2282400"/>
            <a:ext cx="771120" cy="833400"/>
          </a:xfrm>
          <a:prstGeom prst="straightConnector1">
            <a:avLst/>
          </a:prstGeom>
          <a:ln w="57150">
            <a:solidFill>
              <a:srgbClr val="ED7D31"/>
            </a:solidFill>
            <a:round/>
            <a:tailEnd type="triangle" w="med" len="med"/>
          </a:ln>
        </p:spPr>
      </p:cxnSp>
      <p:sp>
        <p:nvSpPr>
          <p:cNvPr id="62" name="TextBox 12"/>
          <p:cNvSpPr/>
          <p:nvPr/>
        </p:nvSpPr>
        <p:spPr>
          <a:xfrm>
            <a:off x="223200" y="3283920"/>
            <a:ext cx="3499920" cy="36100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rgbClr val="FF0000"/>
                </a:solidFill>
                <a:latin typeface="Arial"/>
              </a:rPr>
              <a:t>DNB:</a:t>
            </a:r>
            <a:endParaRPr lang="fr-FR" sz="1400" b="0" strike="noStrike" spc="-1">
              <a:solidFill>
                <a:srgbClr val="000000"/>
              </a:solidFill>
              <a:latin typeface="Arial"/>
            </a:endParaRPr>
          </a:p>
          <a:p>
            <a:pPr defTabSz="914400">
              <a:lnSpc>
                <a:spcPct val="150000"/>
              </a:lnSpc>
            </a:pPr>
            <a:r>
              <a:rPr lang="fr-FR" sz="1400" b="1" strike="noStrike" spc="-1">
                <a:solidFill>
                  <a:srgbClr val="FF0000"/>
                </a:solidFill>
                <a:latin typeface="Arial"/>
              </a:rPr>
              <a:t>- Epreuve orale = mercredi 18 juin</a:t>
            </a:r>
            <a:endParaRPr lang="fr-FR" sz="1400" b="0" strike="noStrike" spc="-1">
              <a:solidFill>
                <a:srgbClr val="000000"/>
              </a:solidFill>
              <a:latin typeface="Arial"/>
            </a:endParaRPr>
          </a:p>
          <a:p>
            <a:pPr defTabSz="914400">
              <a:lnSpc>
                <a:spcPct val="150000"/>
              </a:lnSpc>
            </a:pPr>
            <a:r>
              <a:rPr lang="fr-FR" sz="1400" b="1" strike="noStrike" spc="-1">
                <a:solidFill>
                  <a:srgbClr val="FF0000"/>
                </a:solidFill>
                <a:latin typeface="Arial"/>
              </a:rPr>
              <a:t>- Epreuves écrites = 26 et 27 juin 2025</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Validation Pix = entrainement (1 parcours de rentrée) / épreuve en mai</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ASSR2 (en mai / juin)</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Evalang (CO + CE + grammaire-lexique) = </a:t>
            </a:r>
            <a:r>
              <a:rPr lang="fr-FR" sz="1400" b="0" strike="noStrike" spc="-1">
                <a:solidFill>
                  <a:schemeClr val="dk1"/>
                </a:solidFill>
                <a:latin typeface="Arial"/>
                <a:ea typeface="Calibri"/>
              </a:rPr>
              <a:t>positionnement des élèves selon leurs niveaux de compétence du niveau A1 au niveau B1 du CECRL (en avril / mai)</a:t>
            </a:r>
            <a:endParaRPr lang="fr-FR" sz="1400" b="0" strike="noStrike" spc="-1">
              <a:solidFill>
                <a:srgbClr val="000000"/>
              </a:solidFill>
              <a:latin typeface="Arial"/>
            </a:endParaRPr>
          </a:p>
        </p:txBody>
      </p:sp>
      <p:sp>
        <p:nvSpPr>
          <p:cNvPr id="63" name="TextBox 14"/>
          <p:cNvSpPr/>
          <p:nvPr/>
        </p:nvSpPr>
        <p:spPr>
          <a:xfrm>
            <a:off x="3956760" y="5278680"/>
            <a:ext cx="4189680" cy="136980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chemeClr val="dk1"/>
                </a:solidFill>
                <a:latin typeface="Arial"/>
              </a:rPr>
              <a:t>DNB blanc </a:t>
            </a:r>
            <a:r>
              <a:rPr lang="fr-FR" sz="1400" b="0" strike="noStrike" spc="-1">
                <a:solidFill>
                  <a:schemeClr val="dk1"/>
                </a:solidFill>
                <a:latin typeface="Arial"/>
              </a:rPr>
              <a:t>(dates envisagées)</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Epreuves écrites = jeudi 20 + vendredi 21 mars</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Epreuve orale = semaine du 07 au 11 avril </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(2 créneaux de 15h30 à 17h30) </a:t>
            </a:r>
            <a:endParaRPr lang="fr-FR" sz="1400" b="0" strike="noStrike" spc="-1">
              <a:solidFill>
                <a:srgbClr val="000000"/>
              </a:solidFill>
              <a:latin typeface="Arial"/>
            </a:endParaRPr>
          </a:p>
        </p:txBody>
      </p:sp>
      <p:cxnSp>
        <p:nvCxnSpPr>
          <p:cNvPr id="64" name="Straight Arrow Connector 17"/>
          <p:cNvCxnSpPr/>
          <p:nvPr/>
        </p:nvCxnSpPr>
        <p:spPr>
          <a:xfrm flipH="1">
            <a:off x="1020600" y="3217680"/>
            <a:ext cx="3658320" cy="212040"/>
          </a:xfrm>
          <a:prstGeom prst="straightConnector1">
            <a:avLst/>
          </a:prstGeom>
          <a:ln w="57150">
            <a:solidFill>
              <a:srgbClr val="ED7D31"/>
            </a:solidFill>
            <a:round/>
            <a:tailEnd type="triangle" w="med" len="med"/>
          </a:ln>
        </p:spPr>
      </p:cxnSp>
      <p:cxnSp>
        <p:nvCxnSpPr>
          <p:cNvPr id="65" name="Straight Arrow Connector 10"/>
          <p:cNvCxnSpPr/>
          <p:nvPr/>
        </p:nvCxnSpPr>
        <p:spPr>
          <a:xfrm flipH="1">
            <a:off x="4838040" y="4105080"/>
            <a:ext cx="1258560" cy="1234080"/>
          </a:xfrm>
          <a:prstGeom prst="straightConnector1">
            <a:avLst/>
          </a:prstGeom>
          <a:ln w="57150">
            <a:solidFill>
              <a:srgbClr val="ED7D31"/>
            </a:solidFill>
            <a:round/>
            <a:tailEnd type="triangle" w="med" len="med"/>
          </a:ln>
        </p:spPr>
      </p:cxnSp>
      <p:cxnSp>
        <p:nvCxnSpPr>
          <p:cNvPr id="66" name="Straight Arrow Connector 17"/>
          <p:cNvCxnSpPr/>
          <p:nvPr/>
        </p:nvCxnSpPr>
        <p:spPr>
          <a:xfrm flipV="1">
            <a:off x="5637240" y="234360"/>
            <a:ext cx="363960" cy="2048760"/>
          </a:xfrm>
          <a:prstGeom prst="straightConnector1">
            <a:avLst/>
          </a:prstGeom>
          <a:ln w="57150">
            <a:solidFill>
              <a:srgbClr val="ED7D31"/>
            </a:solidFill>
            <a:round/>
            <a:tailEnd type="triangle" w="med" len="med"/>
          </a:ln>
        </p:spPr>
      </p:cxnSp>
      <p:sp>
        <p:nvSpPr>
          <p:cNvPr id="67" name="TextBox 8"/>
          <p:cNvSpPr/>
          <p:nvPr/>
        </p:nvSpPr>
        <p:spPr>
          <a:xfrm>
            <a:off x="6000480" y="0"/>
            <a:ext cx="6264000" cy="20098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chemeClr val="dk1"/>
                </a:solidFill>
                <a:latin typeface="Arial"/>
              </a:rPr>
              <a:t>Elèves à besoins particuliers</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Penser à réactualiser le PAP (et éventuellement à le modifier)</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Si nouveau PAP = besoin d'un bilan orthophonie ou neuro-psy + se rapprocher de l'infirmière scolaire</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Autres aides (non valables pour le DNB) = possibilité de mise en place d'un PPRE</a:t>
            </a:r>
            <a:endParaRPr lang="fr-FR" sz="1400" b="0" strike="noStrike" spc="-1">
              <a:solidFill>
                <a:srgbClr val="000000"/>
              </a:solidFill>
              <a:latin typeface="Arial"/>
            </a:endParaRPr>
          </a:p>
        </p:txBody>
      </p:sp>
      <p:cxnSp>
        <p:nvCxnSpPr>
          <p:cNvPr id="68" name="Straight Arrow Connector 17"/>
          <p:cNvCxnSpPr/>
          <p:nvPr/>
        </p:nvCxnSpPr>
        <p:spPr>
          <a:xfrm flipH="1" flipV="1">
            <a:off x="4133880" y="244800"/>
            <a:ext cx="1374480" cy="2049120"/>
          </a:xfrm>
          <a:prstGeom prst="straightConnector1">
            <a:avLst/>
          </a:prstGeom>
          <a:ln w="57150">
            <a:solidFill>
              <a:srgbClr val="ED7D31"/>
            </a:solidFill>
            <a:round/>
            <a:tailEnd type="triangle" w="med" len="med"/>
          </a:ln>
        </p:spPr>
      </p:cxnSp>
      <p:sp>
        <p:nvSpPr>
          <p:cNvPr id="69" name="TextBox 14"/>
          <p:cNvSpPr/>
          <p:nvPr/>
        </p:nvSpPr>
        <p:spPr>
          <a:xfrm>
            <a:off x="88920" y="0"/>
            <a:ext cx="4277880" cy="36100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50000"/>
              </a:lnSpc>
            </a:pPr>
            <a:r>
              <a:rPr lang="fr-FR" sz="1400" b="1" strike="noStrike" spc="-1">
                <a:solidFill>
                  <a:schemeClr val="dk1"/>
                </a:solidFill>
                <a:latin typeface="Arial"/>
              </a:rPr>
              <a:t>Ce qui change cette année au collège:</a:t>
            </a:r>
            <a:endParaRPr lang="fr-FR" sz="1400" b="0" strike="noStrike" spc="-1">
              <a:solidFill>
                <a:srgbClr val="000000"/>
              </a:solidFill>
              <a:latin typeface="Arial"/>
            </a:endParaRPr>
          </a:p>
          <a:p>
            <a:pPr defTabSz="914400">
              <a:lnSpc>
                <a:spcPct val="150000"/>
              </a:lnSpc>
            </a:pPr>
            <a:r>
              <a:rPr lang="fr-FR" sz="1400" b="1" strike="noStrike" spc="-1">
                <a:solidFill>
                  <a:srgbClr val="FF0000"/>
                </a:solidFill>
                <a:latin typeface="Arial"/>
              </a:rPr>
              <a:t>- Plus de carnet de liaison </a:t>
            </a:r>
            <a:r>
              <a:rPr lang="fr-FR" sz="1400" b="0" strike="noStrike" spc="-1">
                <a:solidFill>
                  <a:schemeClr val="dk1"/>
                </a:solidFill>
                <a:latin typeface="Arial"/>
              </a:rPr>
              <a:t>mais une </a:t>
            </a:r>
            <a:r>
              <a:rPr lang="fr-FR" sz="1400" b="1" strike="noStrike" spc="-1">
                <a:solidFill>
                  <a:schemeClr val="dk1"/>
                </a:solidFill>
                <a:latin typeface="Arial"/>
              </a:rPr>
              <a:t>carte</a:t>
            </a:r>
            <a:r>
              <a:rPr lang="fr-FR" sz="1400" b="0" strike="noStrike" spc="-1">
                <a:solidFill>
                  <a:schemeClr val="dk1"/>
                </a:solidFill>
                <a:latin typeface="Arial"/>
              </a:rPr>
              <a:t> (format A5). Les </a:t>
            </a:r>
            <a:r>
              <a:rPr lang="fr-FR" sz="1400" b="0" u="sng" strike="noStrike" spc="-1">
                <a:solidFill>
                  <a:schemeClr val="dk1"/>
                </a:solidFill>
                <a:uFillTx/>
                <a:latin typeface="Arial"/>
              </a:rPr>
              <a:t>documents distribués </a:t>
            </a:r>
            <a:r>
              <a:rPr lang="fr-FR" sz="1400" b="0" strike="noStrike" spc="-1">
                <a:solidFill>
                  <a:schemeClr val="dk1"/>
                </a:solidFill>
                <a:latin typeface="Arial"/>
              </a:rPr>
              <a:t>seront à ranger dans une pochette. Pour le bon déroulement de l’année et de l’orientation de votre enfant, il est </a:t>
            </a:r>
            <a:r>
              <a:rPr lang="fr-FR" sz="1400" b="1" strike="noStrike" spc="-1">
                <a:solidFill>
                  <a:schemeClr val="dk1"/>
                </a:solidFill>
                <a:latin typeface="Arial"/>
              </a:rPr>
              <a:t>impératif</a:t>
            </a:r>
            <a:r>
              <a:rPr lang="fr-FR" sz="1400" b="0" strike="noStrike" spc="-1">
                <a:solidFill>
                  <a:schemeClr val="dk1"/>
                </a:solidFill>
                <a:latin typeface="Arial"/>
              </a:rPr>
              <a:t> de me retourner les documents dans les </a:t>
            </a:r>
            <a:r>
              <a:rPr lang="fr-FR" sz="1400" b="1" strike="noStrike" spc="-1">
                <a:solidFill>
                  <a:schemeClr val="dk1"/>
                </a:solidFill>
                <a:latin typeface="Arial"/>
              </a:rPr>
              <a:t>délais impartis</a:t>
            </a:r>
            <a:r>
              <a:rPr lang="fr-FR" sz="1400" b="0" strike="noStrike" spc="-1">
                <a:solidFill>
                  <a:schemeClr val="dk1"/>
                </a:solidFill>
                <a:latin typeface="Arial"/>
              </a:rPr>
              <a:t> (compétence évaluée en vie de classe)</a:t>
            </a:r>
            <a:endParaRPr lang="fr-FR" sz="1400" b="0" strike="noStrike" spc="-1">
              <a:solidFill>
                <a:srgbClr val="000000"/>
              </a:solidFill>
              <a:latin typeface="Arial"/>
            </a:endParaRPr>
          </a:p>
          <a:p>
            <a:pPr defTabSz="914400">
              <a:lnSpc>
                <a:spcPct val="150000"/>
              </a:lnSpc>
            </a:pPr>
            <a:r>
              <a:rPr lang="fr-FR" sz="1400" b="0" strike="noStrike" spc="-1">
                <a:solidFill>
                  <a:schemeClr val="dk1"/>
                </a:solidFill>
                <a:latin typeface="Arial"/>
              </a:rPr>
              <a:t>- Nécessité de se </a:t>
            </a:r>
            <a:r>
              <a:rPr lang="fr-FR" sz="1400" b="1" strike="noStrike" spc="-1">
                <a:solidFill>
                  <a:schemeClr val="dk1"/>
                </a:solidFill>
                <a:latin typeface="Arial"/>
              </a:rPr>
              <a:t>connecter régulièrement à l’ENT </a:t>
            </a:r>
            <a:r>
              <a:rPr lang="fr-FR" sz="1400" b="0" strike="noStrike" spc="-1">
                <a:solidFill>
                  <a:schemeClr val="dk1"/>
                </a:solidFill>
                <a:latin typeface="Arial"/>
              </a:rPr>
              <a:t>(Messagerie + pronote) via le </a:t>
            </a:r>
            <a:r>
              <a:rPr lang="fr-FR" sz="1400" b="1" strike="noStrike" spc="-1">
                <a:solidFill>
                  <a:srgbClr val="FF0000"/>
                </a:solidFill>
                <a:latin typeface="Arial"/>
              </a:rPr>
              <a:t>compte </a:t>
            </a:r>
            <a:r>
              <a:rPr lang="fr-FR" sz="1400" b="0" strike="noStrike" spc="-1">
                <a:solidFill>
                  <a:schemeClr val="dk1"/>
                </a:solidFill>
                <a:latin typeface="Arial"/>
              </a:rPr>
              <a:t>Educonnect</a:t>
            </a:r>
            <a:endParaRPr lang="fr-FR" sz="1400" b="0" strike="noStrike" spc="-1">
              <a:solidFill>
                <a:srgbClr val="000000"/>
              </a:solidFill>
              <a:latin typeface="Arial"/>
            </a:endParaRPr>
          </a:p>
        </p:txBody>
      </p:sp>
      <p:cxnSp>
        <p:nvCxnSpPr>
          <p:cNvPr id="70" name="Straight Arrow Connector 9"/>
          <p:cNvCxnSpPr/>
          <p:nvPr/>
        </p:nvCxnSpPr>
        <p:spPr>
          <a:xfrm>
            <a:off x="7050960" y="4105080"/>
            <a:ext cx="1511280" cy="689040"/>
          </a:xfrm>
          <a:prstGeom prst="straightConnector1">
            <a:avLst/>
          </a:prstGeom>
          <a:ln w="57150">
            <a:solidFill>
              <a:srgbClr val="ED7D31"/>
            </a:solidFill>
            <a:round/>
            <a:tailEnd type="triangl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2"/>
          <p:cNvPicPr/>
          <p:nvPr/>
        </p:nvPicPr>
        <p:blipFill>
          <a:blip r:embed="rId2"/>
          <a:stretch/>
        </p:blipFill>
        <p:spPr>
          <a:xfrm>
            <a:off x="7107120" y="657000"/>
            <a:ext cx="3830760" cy="5419080"/>
          </a:xfrm>
          <a:prstGeom prst="rect">
            <a:avLst/>
          </a:prstGeom>
          <a:ln w="0">
            <a:noFill/>
          </a:ln>
        </p:spPr>
      </p:pic>
      <p:pic>
        <p:nvPicPr>
          <p:cNvPr id="72" name="Picture 4"/>
          <p:cNvPicPr/>
          <p:nvPr/>
        </p:nvPicPr>
        <p:blipFill>
          <a:blip r:embed="rId3"/>
          <a:stretch/>
        </p:blipFill>
        <p:spPr>
          <a:xfrm>
            <a:off x="1354680" y="0"/>
            <a:ext cx="4847400" cy="685728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1443960" y="-17640"/>
            <a:ext cx="9510480" cy="1324800"/>
          </a:xfrm>
          <a:prstGeom prst="rect">
            <a:avLst/>
          </a:prstGeom>
          <a:noFill/>
          <a:ln w="0">
            <a:noFill/>
          </a:ln>
        </p:spPr>
        <p:txBody>
          <a:bodyPr lIns="91440" tIns="45720" rIns="91440" bIns="45720" anchor="ctr">
            <a:normAutofit/>
          </a:bodyPr>
          <a:lstStyle/>
          <a:p>
            <a:pPr indent="0" algn="ctr" defTabSz="914400">
              <a:lnSpc>
                <a:spcPct val="90000"/>
              </a:lnSpc>
              <a:buNone/>
              <a:tabLst>
                <a:tab pos="0" algn="l"/>
              </a:tabLst>
            </a:pPr>
            <a:r>
              <a:rPr lang="fr-FR" sz="1800" b="1" strike="noStrike" spc="-1">
                <a:solidFill>
                  <a:schemeClr val="dk1"/>
                </a:solidFill>
                <a:latin typeface="Arial"/>
              </a:rPr>
              <a:t>AIDES PROPOSEES au collège</a:t>
            </a:r>
            <a:endParaRPr lang="fr-FR" sz="1800" b="0" strike="noStrike" spc="-1">
              <a:solidFill>
                <a:srgbClr val="000000"/>
              </a:solidFill>
              <a:latin typeface="Arial"/>
            </a:endParaRPr>
          </a:p>
        </p:txBody>
      </p:sp>
      <p:sp>
        <p:nvSpPr>
          <p:cNvPr id="74" name="PlaceHolder 2"/>
          <p:cNvSpPr>
            <a:spLocks noGrp="1"/>
          </p:cNvSpPr>
          <p:nvPr>
            <p:ph/>
          </p:nvPr>
        </p:nvSpPr>
        <p:spPr>
          <a:xfrm>
            <a:off x="838080" y="1270800"/>
            <a:ext cx="10514880" cy="5104440"/>
          </a:xfrm>
          <a:prstGeom prst="rect">
            <a:avLst/>
          </a:prstGeom>
          <a:noFill/>
          <a:ln w="0">
            <a:noFill/>
          </a:ln>
        </p:spPr>
        <p:txBody>
          <a:bodyPr lIns="91440" tIns="45720" rIns="91440" bIns="45720" anchor="t">
            <a:normAutofit/>
          </a:bodyPr>
          <a:lstStyle/>
          <a:p>
            <a:pPr indent="0" algn="just" defTabSz="914400">
              <a:lnSpc>
                <a:spcPct val="150000"/>
              </a:lnSpc>
              <a:spcBef>
                <a:spcPts val="1001"/>
              </a:spcBef>
              <a:buNone/>
              <a:tabLst>
                <a:tab pos="0" algn="l"/>
              </a:tabLst>
            </a:pPr>
            <a:r>
              <a:rPr lang="fr-FR" sz="1400" b="1" strike="noStrike" spc="-1">
                <a:solidFill>
                  <a:srgbClr val="FF0000"/>
                </a:solidFill>
                <a:latin typeface="Arial"/>
                <a:ea typeface="Calibri"/>
              </a:rPr>
              <a:t>AP</a:t>
            </a:r>
            <a:r>
              <a:rPr lang="fr-FR" sz="1400" b="0" strike="noStrike" spc="-1">
                <a:solidFill>
                  <a:schemeClr val="dk1"/>
                </a:solidFill>
                <a:latin typeface="Arial"/>
                <a:ea typeface="Calibri"/>
              </a:rPr>
              <a:t> = dispositif inclus dans les EDTs et donc </a:t>
            </a:r>
            <a:r>
              <a:rPr lang="fr-FR" sz="1400" b="1" strike="noStrike" spc="-1">
                <a:solidFill>
                  <a:schemeClr val="dk1"/>
                </a:solidFill>
                <a:latin typeface="Arial"/>
                <a:ea typeface="Calibri"/>
              </a:rPr>
              <a:t>obligatoire</a:t>
            </a:r>
            <a:r>
              <a:rPr lang="fr-FR" sz="1400" b="0" strike="noStrike" spc="-1">
                <a:solidFill>
                  <a:schemeClr val="dk1"/>
                </a:solidFill>
                <a:latin typeface="Arial"/>
                <a:ea typeface="Calibri"/>
              </a:rPr>
              <a:t>. Créneaux de 1h en classe dédoublée en anglais et histoire-géographie-Emc (quinzaine)</a:t>
            </a: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r>
              <a:rPr lang="fr-FR" sz="1400" b="1" strike="noStrike" spc="-1">
                <a:solidFill>
                  <a:srgbClr val="FF0000"/>
                </a:solidFill>
                <a:latin typeface="Arial"/>
                <a:ea typeface="Calibri"/>
              </a:rPr>
              <a:t>DEVOIRS FAITS </a:t>
            </a:r>
            <a:r>
              <a:rPr lang="fr-FR" sz="1400" b="0" strike="noStrike" spc="-1">
                <a:solidFill>
                  <a:schemeClr val="dk1"/>
                </a:solidFill>
                <a:latin typeface="Arial"/>
                <a:ea typeface="Calibri"/>
              </a:rPr>
              <a:t>= dispositif </a:t>
            </a:r>
            <a:r>
              <a:rPr lang="fr-FR" sz="1400" b="1" strike="noStrike" spc="-1">
                <a:solidFill>
                  <a:schemeClr val="dk1"/>
                </a:solidFill>
                <a:latin typeface="Arial"/>
                <a:ea typeface="Calibri"/>
              </a:rPr>
              <a:t>d'aide ponctuelle </a:t>
            </a:r>
            <a:r>
              <a:rPr lang="fr-FR" sz="1400" b="0" strike="noStrike" spc="-1">
                <a:solidFill>
                  <a:schemeClr val="dk1"/>
                </a:solidFill>
                <a:latin typeface="Arial"/>
                <a:ea typeface="Calibri"/>
              </a:rPr>
              <a:t>(qui fonctionne au trimestre / </a:t>
            </a:r>
            <a:r>
              <a:rPr lang="fr-FR" sz="1400" b="1" strike="noStrike" spc="-1">
                <a:solidFill>
                  <a:schemeClr val="dk1"/>
                </a:solidFill>
                <a:latin typeface="Arial"/>
                <a:ea typeface="Calibri"/>
              </a:rPr>
              <a:t>inscription</a:t>
            </a:r>
            <a:r>
              <a:rPr lang="fr-FR" sz="1400" b="0" strike="noStrike" spc="-1">
                <a:solidFill>
                  <a:schemeClr val="dk1"/>
                </a:solidFill>
                <a:latin typeface="Arial"/>
                <a:ea typeface="Calibri"/>
              </a:rPr>
              <a:t> sur la base du </a:t>
            </a:r>
            <a:r>
              <a:rPr lang="fr-FR" sz="1400" b="1" strike="noStrike" spc="-1">
                <a:solidFill>
                  <a:schemeClr val="dk1"/>
                </a:solidFill>
                <a:latin typeface="Arial"/>
                <a:ea typeface="Calibri"/>
              </a:rPr>
              <a:t>volontariat</a:t>
            </a:r>
            <a:r>
              <a:rPr lang="fr-FR" sz="1400" b="0" strike="noStrike" spc="-1">
                <a:solidFill>
                  <a:schemeClr val="dk1"/>
                </a:solidFill>
                <a:latin typeface="Arial"/>
                <a:ea typeface="Calibri"/>
              </a:rPr>
              <a:t>) visant à donner un coup de pouce (organisation, méthode, coopération, aides diverses selon les demandes de chacun) </a:t>
            </a: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r>
              <a:rPr lang="fr-FR" sz="1400" b="1" strike="noStrike" spc="-1">
                <a:solidFill>
                  <a:srgbClr val="FF0000"/>
                </a:solidFill>
                <a:latin typeface="Arial"/>
                <a:ea typeface="Calibri"/>
              </a:rPr>
              <a:t>POLE PERSEVERANCE </a:t>
            </a:r>
            <a:r>
              <a:rPr lang="fr-FR" sz="1400" b="0" strike="noStrike" spc="-1">
                <a:solidFill>
                  <a:schemeClr val="dk1"/>
                </a:solidFill>
                <a:latin typeface="Arial"/>
                <a:ea typeface="Calibri"/>
              </a:rPr>
              <a:t>= dispositif mis en place pour des élèves en </a:t>
            </a:r>
            <a:r>
              <a:rPr lang="fr-FR" sz="1400" b="1" strike="noStrike" spc="-1">
                <a:solidFill>
                  <a:schemeClr val="dk1"/>
                </a:solidFill>
                <a:latin typeface="Arial"/>
                <a:ea typeface="Calibri"/>
              </a:rPr>
              <a:t>décrochage scolaire </a:t>
            </a:r>
            <a:r>
              <a:rPr lang="fr-FR" sz="1400" b="0" strike="noStrike" spc="-1">
                <a:solidFill>
                  <a:schemeClr val="dk1"/>
                </a:solidFill>
                <a:latin typeface="Arial"/>
                <a:ea typeface="Calibri"/>
              </a:rPr>
              <a:t>(sous forme de tutorat avec un enseignant référent pour chaque élève)</a:t>
            </a:r>
            <a:endParaRPr lang="fr-FR" sz="1400" b="0" strike="noStrike" spc="-1">
              <a:solidFill>
                <a:srgbClr val="000000"/>
              </a:solidFill>
              <a:latin typeface="Arial"/>
            </a:endParaRPr>
          </a:p>
          <a:p>
            <a:pPr indent="0" defTabSz="914400">
              <a:lnSpc>
                <a:spcPct val="90000"/>
              </a:lnSpc>
              <a:spcBef>
                <a:spcPts val="1001"/>
              </a:spcBef>
              <a:buNone/>
              <a:tabLst>
                <a:tab pos="0" algn="l"/>
              </a:tabLst>
            </a:pPr>
            <a:endParaRPr lang="fr-FR" sz="2800" b="0" strike="noStrike" spc="-1">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PlaceHolder 1"/>
          <p:cNvSpPr>
            <a:spLocks noGrp="1"/>
          </p:cNvSpPr>
          <p:nvPr>
            <p:ph/>
          </p:nvPr>
        </p:nvSpPr>
        <p:spPr>
          <a:xfrm>
            <a:off x="301680" y="1837080"/>
            <a:ext cx="11104560" cy="5219280"/>
          </a:xfrm>
          <a:prstGeom prst="rect">
            <a:avLst/>
          </a:prstGeom>
          <a:noFill/>
          <a:ln w="0">
            <a:noFill/>
          </a:ln>
        </p:spPr>
        <p:txBody>
          <a:bodyPr lIns="91440" tIns="45720" rIns="91440" bIns="45720" anchor="t">
            <a:noAutofit/>
          </a:bodyPr>
          <a:lstStyle/>
          <a:p>
            <a:pPr marL="228600" indent="-228600" defTabSz="914400">
              <a:lnSpc>
                <a:spcPct val="170000"/>
              </a:lnSpc>
              <a:spcBef>
                <a:spcPts val="1001"/>
              </a:spcBef>
              <a:buClr>
                <a:srgbClr val="000000"/>
              </a:buClr>
              <a:buFont typeface="Arial"/>
              <a:buChar char="•"/>
            </a:pPr>
            <a:r>
              <a:rPr lang="fr-FR" sz="1400" b="1" strike="noStrike" spc="-1">
                <a:solidFill>
                  <a:schemeClr val="dk1"/>
                </a:solidFill>
                <a:latin typeface="Arial"/>
              </a:rPr>
              <a:t>L’ORIENTATION</a:t>
            </a:r>
            <a:r>
              <a:rPr lang="fr-FR" sz="1400" b="0" strike="noStrike" spc="-1">
                <a:solidFill>
                  <a:schemeClr val="dk1"/>
                </a:solidFill>
                <a:latin typeface="Arial"/>
              </a:rPr>
              <a:t> est </a:t>
            </a:r>
            <a:r>
              <a:rPr lang="fr-FR" sz="1400" b="1" strike="noStrike" spc="-1">
                <a:solidFill>
                  <a:srgbClr val="FF0000"/>
                </a:solidFill>
                <a:latin typeface="Arial"/>
              </a:rPr>
              <a:t>le principal objectif </a:t>
            </a:r>
            <a:r>
              <a:rPr lang="fr-FR" sz="1400" b="0" strike="noStrike" spc="-1">
                <a:solidFill>
                  <a:schemeClr val="dk1"/>
                </a:solidFill>
                <a:latin typeface="Arial"/>
              </a:rPr>
              <a:t>de cette année scolaire. Il est impératif </a:t>
            </a:r>
            <a:r>
              <a:rPr lang="fr-FR" sz="1400" b="1" strike="noStrike" spc="-1">
                <a:solidFill>
                  <a:schemeClr val="dk1"/>
                </a:solidFill>
                <a:latin typeface="Arial"/>
              </a:rPr>
              <a:t>d’évoquer le sujet régulièrement </a:t>
            </a:r>
            <a:r>
              <a:rPr lang="fr-FR" sz="1400" b="0" strike="noStrike" spc="-1">
                <a:solidFill>
                  <a:schemeClr val="dk1"/>
                </a:solidFill>
                <a:latin typeface="Arial"/>
              </a:rPr>
              <a:t>pour préparer au mieux la fin d’année scolaire et l’orientation post 3</a:t>
            </a:r>
            <a:r>
              <a:rPr lang="fr-FR" sz="1400" b="0" strike="noStrike" spc="-1" baseline="30000">
                <a:solidFill>
                  <a:schemeClr val="dk1"/>
                </a:solidFill>
                <a:latin typeface="Arial"/>
              </a:rPr>
              <a:t>ème</a:t>
            </a:r>
            <a:r>
              <a:rPr lang="fr-FR" sz="1400" b="0" strike="noStrike" spc="-1">
                <a:solidFill>
                  <a:schemeClr val="dk1"/>
                </a:solidFill>
                <a:latin typeface="Arial"/>
              </a:rPr>
              <a:t>.</a:t>
            </a:r>
            <a:endParaRPr lang="fr-FR" sz="1400" b="0" strike="noStrike" spc="-1">
              <a:solidFill>
                <a:srgbClr val="000000"/>
              </a:solidFill>
              <a:latin typeface="Arial"/>
            </a:endParaRPr>
          </a:p>
          <a:p>
            <a:pPr marL="228600" indent="-228600" defTabSz="914400">
              <a:lnSpc>
                <a:spcPct val="170000"/>
              </a:lnSpc>
              <a:spcBef>
                <a:spcPts val="1001"/>
              </a:spcBef>
              <a:buClr>
                <a:srgbClr val="000000"/>
              </a:buClr>
              <a:buFont typeface="Arial"/>
              <a:buChar char="•"/>
            </a:pPr>
            <a:r>
              <a:rPr lang="fr-FR" sz="1400" b="0" strike="noStrike" spc="-1">
                <a:solidFill>
                  <a:schemeClr val="dk1"/>
                </a:solidFill>
                <a:latin typeface="Arial"/>
              </a:rPr>
              <a:t>Au collège, plusieurs rencontres avec la </a:t>
            </a:r>
            <a:r>
              <a:rPr lang="fr-FR" sz="1400" b="1" strike="noStrike" spc="-1">
                <a:solidFill>
                  <a:schemeClr val="dk1"/>
                </a:solidFill>
                <a:latin typeface="Arial"/>
              </a:rPr>
              <a:t>PsyEn</a:t>
            </a:r>
            <a:r>
              <a:rPr lang="fr-FR" sz="1400" b="0" strike="noStrike" spc="-1">
                <a:solidFill>
                  <a:schemeClr val="dk1"/>
                </a:solidFill>
                <a:latin typeface="Arial"/>
              </a:rPr>
              <a:t> (conseillère d'orientation psychologue)  Mme Alogues sont prévues:</a:t>
            </a:r>
            <a:endParaRPr lang="fr-FR" sz="1400" b="0" strike="noStrike" spc="-1">
              <a:solidFill>
                <a:srgbClr val="000000"/>
              </a:solidFill>
              <a:latin typeface="Arial"/>
            </a:endParaRPr>
          </a:p>
          <a:p>
            <a:pPr indent="0" defTabSz="914400">
              <a:lnSpc>
                <a:spcPct val="170000"/>
              </a:lnSpc>
              <a:spcBef>
                <a:spcPts val="1001"/>
              </a:spcBef>
              <a:buNone/>
              <a:tabLst>
                <a:tab pos="0" algn="l"/>
              </a:tabLst>
            </a:pPr>
            <a:r>
              <a:rPr lang="fr-FR" sz="1400" b="0" strike="noStrike" spc="-1">
                <a:solidFill>
                  <a:schemeClr val="dk1"/>
                </a:solidFill>
                <a:latin typeface="Arial"/>
              </a:rPr>
              <a:t>	- Une </a:t>
            </a:r>
            <a:r>
              <a:rPr lang="fr-FR" sz="1400" b="0" u="sng" strike="noStrike" spc="-1">
                <a:solidFill>
                  <a:schemeClr val="dk1"/>
                </a:solidFill>
                <a:uFillTx/>
                <a:latin typeface="Arial"/>
              </a:rPr>
              <a:t>1ère rencontre </a:t>
            </a:r>
            <a:r>
              <a:rPr lang="fr-FR" sz="1400" b="0" strike="noStrike" spc="-1">
                <a:solidFill>
                  <a:schemeClr val="dk1"/>
                </a:solidFill>
                <a:latin typeface="Arial"/>
              </a:rPr>
              <a:t>avec la classe est envisagée avant les vacances de la Toussaint. Ce sera l’occasion de présenter / revoir les </a:t>
            </a:r>
            <a:r>
              <a:rPr lang="fr-FR" sz="1400" b="1" strike="noStrike" spc="-1">
                <a:solidFill>
                  <a:schemeClr val="dk1"/>
                </a:solidFill>
                <a:latin typeface="Arial"/>
              </a:rPr>
              <a:t>différents parcours d’orientation possibles après la 3</a:t>
            </a:r>
            <a:r>
              <a:rPr lang="fr-FR" sz="1400" b="1" strike="noStrike" spc="-1" baseline="30000">
                <a:solidFill>
                  <a:schemeClr val="dk1"/>
                </a:solidFill>
                <a:latin typeface="Arial"/>
              </a:rPr>
              <a:t>ème</a:t>
            </a:r>
            <a:r>
              <a:rPr lang="fr-FR" sz="1400" b="1" strike="noStrike" spc="-1">
                <a:solidFill>
                  <a:schemeClr val="dk1"/>
                </a:solidFill>
                <a:latin typeface="Arial"/>
              </a:rPr>
              <a:t>.</a:t>
            </a:r>
            <a:endParaRPr lang="fr-FR" sz="1400" b="0" strike="noStrike" spc="-1">
              <a:solidFill>
                <a:srgbClr val="000000"/>
              </a:solidFill>
              <a:latin typeface="Arial"/>
            </a:endParaRPr>
          </a:p>
          <a:p>
            <a:pPr indent="0" defTabSz="914400">
              <a:lnSpc>
                <a:spcPct val="170000"/>
              </a:lnSpc>
              <a:spcBef>
                <a:spcPts val="1001"/>
              </a:spcBef>
              <a:buNone/>
              <a:tabLst>
                <a:tab pos="0" algn="l"/>
              </a:tabLst>
            </a:pPr>
            <a:r>
              <a:rPr lang="fr-FR" sz="1400" b="0" strike="noStrike" spc="-1">
                <a:solidFill>
                  <a:schemeClr val="dk1"/>
                </a:solidFill>
                <a:latin typeface="Arial"/>
              </a:rPr>
              <a:t>	- Une </a:t>
            </a:r>
            <a:r>
              <a:rPr lang="fr-FR" sz="1400" b="0" u="sng" strike="noStrike" spc="-1">
                <a:solidFill>
                  <a:schemeClr val="dk1"/>
                </a:solidFill>
                <a:uFillTx/>
                <a:latin typeface="Arial"/>
              </a:rPr>
              <a:t>2</a:t>
            </a:r>
            <a:r>
              <a:rPr lang="fr-FR" sz="1400" b="0" u="sng" strike="noStrike" spc="-1" baseline="30000">
                <a:solidFill>
                  <a:schemeClr val="dk1"/>
                </a:solidFill>
                <a:uFillTx/>
                <a:latin typeface="Arial"/>
              </a:rPr>
              <a:t>ème</a:t>
            </a:r>
            <a:r>
              <a:rPr lang="fr-FR" sz="1400" b="0" u="sng" strike="noStrike" spc="-1">
                <a:solidFill>
                  <a:schemeClr val="dk1"/>
                </a:solidFill>
                <a:uFillTx/>
                <a:latin typeface="Arial"/>
              </a:rPr>
              <a:t> rencontre </a:t>
            </a:r>
            <a:r>
              <a:rPr lang="fr-FR" sz="1400" b="0" strike="noStrike" spc="-1">
                <a:solidFill>
                  <a:schemeClr val="dk1"/>
                </a:solidFill>
                <a:latin typeface="Arial"/>
              </a:rPr>
              <a:t>(en salle informatique) aura lieu en décembre / janvier. Ce sera l’occasion pour vos enfants </a:t>
            </a:r>
            <a:r>
              <a:rPr lang="fr-FR" sz="1400" b="1" strike="noStrike" spc="-1">
                <a:solidFill>
                  <a:schemeClr val="dk1"/>
                </a:solidFill>
                <a:latin typeface="Arial"/>
              </a:rPr>
              <a:t>d’explorer le site Onisep </a:t>
            </a:r>
            <a:r>
              <a:rPr lang="fr-FR" sz="1400" b="0" strike="noStrike" spc="-1">
                <a:solidFill>
                  <a:schemeClr val="dk1"/>
                </a:solidFill>
                <a:latin typeface="Arial"/>
              </a:rPr>
              <a:t>notamment.</a:t>
            </a:r>
            <a:endParaRPr lang="fr-FR" sz="1400" b="0" strike="noStrike" spc="-1">
              <a:solidFill>
                <a:srgbClr val="000000"/>
              </a:solidFill>
              <a:latin typeface="Arial"/>
            </a:endParaRPr>
          </a:p>
          <a:p>
            <a:pPr indent="0" defTabSz="914400">
              <a:lnSpc>
                <a:spcPct val="170000"/>
              </a:lnSpc>
              <a:spcBef>
                <a:spcPts val="1001"/>
              </a:spcBef>
              <a:buNone/>
              <a:tabLst>
                <a:tab pos="0" algn="l"/>
              </a:tabLst>
            </a:pPr>
            <a:r>
              <a:rPr lang="fr-FR" sz="1400" b="0" strike="noStrike" spc="-1">
                <a:solidFill>
                  <a:schemeClr val="dk1"/>
                </a:solidFill>
                <a:latin typeface="Arial"/>
              </a:rPr>
              <a:t>	- Un entretien concerté aura lieu fin janvier / début février.  Il s’agit d’une rencontre individuelle entre l’élève, la famille, le chef d’établissement, la PsyEn et le professeur principal. L’objectif est de préparer le travail d’orientation (voie générale et technologique ou voie professionnelle).</a:t>
            </a: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400" b="0" strike="noStrike" spc="-1">
              <a:solidFill>
                <a:srgbClr val="000000"/>
              </a:solidFill>
              <a:latin typeface="Arial"/>
            </a:endParaRPr>
          </a:p>
        </p:txBody>
      </p:sp>
      <p:sp>
        <p:nvSpPr>
          <p:cNvPr id="76" name="ZoneTexte 7"/>
          <p:cNvSpPr/>
          <p:nvPr/>
        </p:nvSpPr>
        <p:spPr>
          <a:xfrm>
            <a:off x="4482360" y="502200"/>
            <a:ext cx="2742480" cy="638280"/>
          </a:xfrm>
          <a:prstGeom prst="rect">
            <a:avLst/>
          </a:prstGeom>
          <a:noFill/>
          <a:ln w="0">
            <a:noFill/>
          </a:ln>
        </p:spPr>
        <p:style>
          <a:lnRef idx="0">
            <a:scrgbClr r="0" g="0" b="0"/>
          </a:lnRef>
          <a:fillRef idx="0">
            <a:scrgbClr r="0" g="0" b="0"/>
          </a:fillRef>
          <a:effectRef idx="0">
            <a:scrgbClr r="0" g="0" b="0"/>
          </a:effectRef>
          <a:fontRef idx="minor"/>
        </p:style>
        <p:txBody>
          <a:bodyPr horzOverflow="overflow" lIns="90000" tIns="45000" rIns="90000" bIns="45000" numCol="1" spcCol="0" anchor="t">
            <a:spAutoFit/>
          </a:bodyPr>
          <a:lstStyle/>
          <a:p>
            <a:pPr defTabSz="914400">
              <a:lnSpc>
                <a:spcPct val="100000"/>
              </a:lnSpc>
            </a:pPr>
            <a:r>
              <a:rPr lang="fr-FR" sz="1800" b="0" strike="noStrike" spc="-1">
                <a:solidFill>
                  <a:schemeClr val="dk1"/>
                </a:solidFill>
                <a:latin typeface="Calibri"/>
              </a:rPr>
              <a:t>Cliquez pour ajouter du texte</a:t>
            </a:r>
            <a:endParaRPr lang="fr-FR" sz="1800" b="0" strike="noStrike" spc="-1">
              <a:solidFill>
                <a:srgbClr val="000000"/>
              </a:solidFill>
              <a:latin typeface="Arial"/>
            </a:endParaRPr>
          </a:p>
        </p:txBody>
      </p:sp>
      <p:pic>
        <p:nvPicPr>
          <p:cNvPr id="77" name="Image 9"/>
          <p:cNvPicPr/>
          <p:nvPr/>
        </p:nvPicPr>
        <p:blipFill>
          <a:blip r:embed="rId3"/>
          <a:stretch/>
        </p:blipFill>
        <p:spPr>
          <a:xfrm>
            <a:off x="4113000" y="209520"/>
            <a:ext cx="3375000" cy="133452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laceHolder 1"/>
          <p:cNvSpPr>
            <a:spLocks noGrp="1"/>
          </p:cNvSpPr>
          <p:nvPr>
            <p:ph/>
          </p:nvPr>
        </p:nvSpPr>
        <p:spPr>
          <a:xfrm>
            <a:off x="838080" y="381600"/>
            <a:ext cx="10514880" cy="5794560"/>
          </a:xfrm>
          <a:prstGeom prst="rect">
            <a:avLst/>
          </a:prstGeom>
          <a:noFill/>
          <a:ln w="0">
            <a:noFill/>
          </a:ln>
        </p:spPr>
        <p:txBody>
          <a:bodyPr lIns="91440" tIns="45720" rIns="91440" bIns="45720" anchor="t">
            <a:normAutofit/>
          </a:bodyPr>
          <a:lstStyle/>
          <a:p>
            <a:pPr indent="0" defTabSz="914400">
              <a:lnSpc>
                <a:spcPct val="150000"/>
              </a:lnSpc>
              <a:spcBef>
                <a:spcPts val="1001"/>
              </a:spcBef>
              <a:buNone/>
              <a:tabLst>
                <a:tab pos="0" algn="l"/>
              </a:tabLst>
            </a:pPr>
            <a:r>
              <a:rPr lang="fr-FR" sz="1500" b="0" strike="noStrike" spc="-1">
                <a:solidFill>
                  <a:schemeClr val="dk1"/>
                </a:solidFill>
                <a:latin typeface="Arial"/>
              </a:rPr>
              <a:t>Des </a:t>
            </a:r>
            <a:r>
              <a:rPr lang="fr-FR" sz="1500" b="1" strike="noStrike" spc="-1">
                <a:solidFill>
                  <a:srgbClr val="FF0000"/>
                </a:solidFill>
                <a:latin typeface="Arial"/>
              </a:rPr>
              <a:t>vœux provisoires </a:t>
            </a:r>
            <a:r>
              <a:rPr lang="fr-FR" sz="1500" b="0" strike="noStrike" spc="-1">
                <a:solidFill>
                  <a:schemeClr val="dk1"/>
                </a:solidFill>
                <a:latin typeface="Arial"/>
              </a:rPr>
              <a:t>(GT et / ou pro) devront être émis par la famille </a:t>
            </a:r>
            <a:r>
              <a:rPr lang="fr-FR" sz="1500" b="0" u="sng" strike="noStrike" spc="-1">
                <a:solidFill>
                  <a:schemeClr val="dk1"/>
                </a:solidFill>
                <a:uFillTx/>
                <a:latin typeface="Arial"/>
              </a:rPr>
              <a:t>avant le conseil de classe du 2</a:t>
            </a:r>
            <a:r>
              <a:rPr lang="fr-FR" sz="1500" b="0" u="sng" strike="noStrike" spc="-1" baseline="30000">
                <a:solidFill>
                  <a:schemeClr val="dk1"/>
                </a:solidFill>
                <a:uFillTx/>
                <a:latin typeface="Arial"/>
              </a:rPr>
              <a:t>ème</a:t>
            </a:r>
            <a:r>
              <a:rPr lang="fr-FR" sz="1500" b="0" u="sng" strike="noStrike" spc="-1">
                <a:solidFill>
                  <a:schemeClr val="dk1"/>
                </a:solidFill>
                <a:uFillTx/>
                <a:latin typeface="Arial"/>
              </a:rPr>
              <a:t> trimestre</a:t>
            </a:r>
            <a:r>
              <a:rPr lang="fr-FR" sz="1500" b="0" strike="noStrike" spc="-1">
                <a:solidFill>
                  <a:schemeClr val="dk1"/>
                </a:solidFill>
                <a:latin typeface="Arial"/>
              </a:rPr>
              <a:t>. Il s’agit de vœux provisoires (à émettre dans l’ordre de préférence) via </a:t>
            </a:r>
            <a:r>
              <a:rPr lang="fr-FR" sz="1500" b="1" strike="noStrike" spc="-1">
                <a:solidFill>
                  <a:schemeClr val="dk1"/>
                </a:solidFill>
                <a:latin typeface="Arial"/>
              </a:rPr>
              <a:t>Educonnect</a:t>
            </a:r>
            <a:r>
              <a:rPr lang="fr-FR" sz="1500" b="0" strike="noStrike" spc="-1">
                <a:solidFill>
                  <a:schemeClr val="dk1"/>
                </a:solidFill>
                <a:latin typeface="Arial"/>
              </a:rPr>
              <a:t>. Un </a:t>
            </a:r>
            <a:r>
              <a:rPr lang="fr-FR" sz="1500" b="1" strike="noStrike" spc="-1">
                <a:solidFill>
                  <a:srgbClr val="FF0000"/>
                </a:solidFill>
                <a:latin typeface="Arial"/>
              </a:rPr>
              <a:t>avis provisoire </a:t>
            </a:r>
            <a:r>
              <a:rPr lang="fr-FR" sz="1500" b="0" strike="noStrike" spc="-1">
                <a:solidFill>
                  <a:schemeClr val="dk1"/>
                </a:solidFill>
                <a:latin typeface="Arial"/>
              </a:rPr>
              <a:t>(favorable / réservé / défavorable) sera émis au conseil de classe.</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500" b="0" strike="noStrike" spc="-1">
                <a:solidFill>
                  <a:schemeClr val="dk1"/>
                </a:solidFill>
                <a:latin typeface="Arial"/>
              </a:rPr>
              <a:t>Les </a:t>
            </a:r>
            <a:r>
              <a:rPr lang="fr-FR" sz="1500" b="1" strike="noStrike" spc="-1">
                <a:solidFill>
                  <a:srgbClr val="FF0000"/>
                </a:solidFill>
                <a:latin typeface="Arial"/>
              </a:rPr>
              <a:t>vœux définitifs </a:t>
            </a:r>
            <a:r>
              <a:rPr lang="fr-FR" sz="1500" b="0" strike="noStrike" spc="-1">
                <a:solidFill>
                  <a:schemeClr val="dk1"/>
                </a:solidFill>
                <a:latin typeface="Arial"/>
              </a:rPr>
              <a:t>seront émis au mois de mai (</a:t>
            </a:r>
            <a:r>
              <a:rPr lang="fr-FR" sz="1500" b="0" u="sng" strike="noStrike" spc="-1">
                <a:solidFill>
                  <a:schemeClr val="dk1"/>
                </a:solidFill>
                <a:uFillTx/>
                <a:latin typeface="Arial"/>
              </a:rPr>
              <a:t>avant le conseil de classe </a:t>
            </a:r>
            <a:r>
              <a:rPr lang="fr-FR" sz="1500" b="0" strike="noStrike" spc="-1">
                <a:solidFill>
                  <a:schemeClr val="dk1"/>
                </a:solidFill>
                <a:latin typeface="Arial"/>
              </a:rPr>
              <a:t>qui émettra alors un </a:t>
            </a:r>
            <a:r>
              <a:rPr lang="fr-FR" sz="1500" b="1" strike="noStrike" spc="-1">
                <a:solidFill>
                  <a:srgbClr val="FF0000"/>
                </a:solidFill>
                <a:latin typeface="Arial"/>
              </a:rPr>
              <a:t>avis définitif</a:t>
            </a:r>
            <a:r>
              <a:rPr lang="fr-FR" sz="1500" b="0" strike="noStrike" spc="-1">
                <a:solidFill>
                  <a:schemeClr val="dk1"/>
                </a:solidFill>
                <a:latin typeface="Arial"/>
              </a:rPr>
              <a:t>).</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500" b="0" strike="noStrike" spc="-1">
                <a:solidFill>
                  <a:schemeClr val="dk1"/>
                </a:solidFill>
                <a:latin typeface="Arial"/>
              </a:rPr>
              <a:t>Les </a:t>
            </a:r>
            <a:r>
              <a:rPr lang="fr-FR" sz="1500" b="1" strike="noStrike" spc="-1">
                <a:solidFill>
                  <a:srgbClr val="FF0000"/>
                </a:solidFill>
                <a:latin typeface="Arial"/>
              </a:rPr>
              <a:t>vœux d’affectation </a:t>
            </a:r>
            <a:r>
              <a:rPr lang="fr-FR" sz="1500" b="0" strike="noStrike" spc="-1">
                <a:solidFill>
                  <a:schemeClr val="dk1"/>
                </a:solidFill>
                <a:latin typeface="Arial"/>
              </a:rPr>
              <a:t>seront à saisir (toujours via </a:t>
            </a:r>
            <a:r>
              <a:rPr lang="fr-FR" sz="1500" b="1" strike="noStrike" spc="-1">
                <a:solidFill>
                  <a:schemeClr val="dk1"/>
                </a:solidFill>
                <a:latin typeface="Arial"/>
              </a:rPr>
              <a:t>Educonnect</a:t>
            </a:r>
            <a:r>
              <a:rPr lang="fr-FR" sz="1500" b="0" strike="noStrike" spc="-1">
                <a:solidFill>
                  <a:schemeClr val="dk1"/>
                </a:solidFill>
                <a:latin typeface="Arial"/>
              </a:rPr>
              <a:t>) en juin.</a:t>
            </a:r>
            <a:endParaRPr lang="fr-FR" sz="1500" b="0" strike="noStrike" spc="-1">
              <a:solidFill>
                <a:srgbClr val="000000"/>
              </a:solidFill>
              <a:latin typeface="Arial"/>
            </a:endParaRPr>
          </a:p>
          <a:p>
            <a:pPr indent="0" defTabSz="914400">
              <a:lnSpc>
                <a:spcPct val="150000"/>
              </a:lnSpc>
              <a:spcBef>
                <a:spcPts val="1001"/>
              </a:spcBef>
              <a:buNone/>
              <a:tabLst>
                <a:tab pos="0" algn="l"/>
              </a:tabLst>
            </a:pPr>
            <a:r>
              <a:rPr lang="fr-FR" sz="1400" b="0" strike="noStrike" spc="-1">
                <a:solidFill>
                  <a:schemeClr val="dk1"/>
                </a:solidFill>
                <a:latin typeface="Arial"/>
              </a:rPr>
              <a:t>Les résultats d’affectation post 3</a:t>
            </a:r>
            <a:r>
              <a:rPr lang="fr-FR" sz="1400" b="0" strike="noStrike" spc="-1" baseline="30000">
                <a:solidFill>
                  <a:schemeClr val="dk1"/>
                </a:solidFill>
                <a:latin typeface="Arial"/>
              </a:rPr>
              <a:t>ème</a:t>
            </a:r>
            <a:r>
              <a:rPr lang="fr-FR" sz="1400" b="0" strike="noStrike" spc="-1">
                <a:solidFill>
                  <a:schemeClr val="dk1"/>
                </a:solidFill>
                <a:latin typeface="Arial"/>
              </a:rPr>
              <a:t> seront publiés fin juin.</a:t>
            </a:r>
            <a:endParaRPr lang="fr-FR" sz="1400" b="0" strike="noStrike" spc="-1">
              <a:solidFill>
                <a:srgbClr val="000000"/>
              </a:solidFill>
              <a:latin typeface="Arial"/>
            </a:endParaRPr>
          </a:p>
          <a:p>
            <a:pPr indent="0" defTabSz="914400">
              <a:lnSpc>
                <a:spcPct val="150000"/>
              </a:lnSpc>
              <a:spcBef>
                <a:spcPts val="1001"/>
              </a:spcBef>
              <a:buNone/>
              <a:tabLst>
                <a:tab pos="0" algn="l"/>
              </a:tabLst>
            </a:pPr>
            <a:endParaRPr lang="fr-FR" sz="1500" b="0" strike="noStrike" spc="-1">
              <a:solidFill>
                <a:srgbClr val="000000"/>
              </a:solidFill>
              <a:latin typeface="Arial"/>
            </a:endParaRPr>
          </a:p>
          <a:p>
            <a:pPr indent="0" defTabSz="914400">
              <a:lnSpc>
                <a:spcPct val="150000"/>
              </a:lnSpc>
              <a:spcBef>
                <a:spcPts val="1001"/>
              </a:spcBef>
              <a:buNone/>
              <a:tabLst>
                <a:tab pos="0" algn="l"/>
              </a:tabLst>
            </a:pPr>
            <a:endParaRPr lang="fr-FR" sz="1500" b="0" strike="noStrike" spc="-1">
              <a:solidFill>
                <a:srgbClr val="000000"/>
              </a:solidFill>
              <a:latin typeface="Arial"/>
            </a:endParaRPr>
          </a:p>
          <a:p>
            <a:pPr indent="0" defTabSz="914400">
              <a:lnSpc>
                <a:spcPct val="90000"/>
              </a:lnSpc>
              <a:spcBef>
                <a:spcPts val="1001"/>
              </a:spcBef>
              <a:buNone/>
              <a:tabLst>
                <a:tab pos="0" algn="l"/>
              </a:tabLst>
            </a:pPr>
            <a:endParaRPr lang="fr-FR" sz="2800" b="0" strike="noStrike" spc="-1">
              <a:solidFill>
                <a:srgbClr val="000000"/>
              </a:solidFill>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838080" y="165960"/>
            <a:ext cx="10514880" cy="1324800"/>
          </a:xfrm>
          <a:prstGeom prst="rect">
            <a:avLst/>
          </a:prstGeom>
          <a:noFill/>
          <a:ln w="0">
            <a:noFill/>
          </a:ln>
        </p:spPr>
        <p:txBody>
          <a:bodyPr lIns="91440" tIns="45720" rIns="91440" bIns="45720" anchor="ctr">
            <a:normAutofit/>
          </a:bodyPr>
          <a:lstStyle/>
          <a:p>
            <a:pPr indent="0" algn="ctr" defTabSz="914400">
              <a:lnSpc>
                <a:spcPct val="90000"/>
              </a:lnSpc>
              <a:buNone/>
              <a:tabLst>
                <a:tab pos="0" algn="l"/>
              </a:tabLst>
            </a:pPr>
            <a:r>
              <a:rPr lang="fr-FR" sz="1800" b="1" strike="noStrike" spc="-1">
                <a:solidFill>
                  <a:srgbClr val="FF0000"/>
                </a:solidFill>
                <a:latin typeface="Arial"/>
              </a:rPr>
              <a:t>QUELQUES CONSEILS</a:t>
            </a:r>
            <a:endParaRPr lang="fr-FR" sz="1800" b="0" strike="noStrike" spc="-1">
              <a:solidFill>
                <a:srgbClr val="000000"/>
              </a:solidFill>
              <a:latin typeface="Arial"/>
            </a:endParaRPr>
          </a:p>
        </p:txBody>
      </p:sp>
      <p:sp>
        <p:nvSpPr>
          <p:cNvPr id="80" name="PlaceHolder 2"/>
          <p:cNvSpPr>
            <a:spLocks noGrp="1"/>
          </p:cNvSpPr>
          <p:nvPr>
            <p:ph/>
          </p:nvPr>
        </p:nvSpPr>
        <p:spPr>
          <a:xfrm>
            <a:off x="838080" y="1251720"/>
            <a:ext cx="10514880" cy="4952880"/>
          </a:xfrm>
          <a:prstGeom prst="rect">
            <a:avLst/>
          </a:prstGeom>
          <a:noFill/>
          <a:ln w="0">
            <a:noFill/>
          </a:ln>
        </p:spPr>
        <p:txBody>
          <a:bodyPr lIns="91440" tIns="45720" rIns="91440" bIns="45720" anchor="t">
            <a:noAutofit/>
          </a:bodyPr>
          <a:lstStyle/>
          <a:p>
            <a:pPr marL="457200" indent="0" defTabSz="914400">
              <a:lnSpc>
                <a:spcPct val="150000"/>
              </a:lnSpc>
              <a:spcBef>
                <a:spcPts val="499"/>
              </a:spcBef>
              <a:buNone/>
              <a:tabLst>
                <a:tab pos="0" algn="l"/>
              </a:tabLst>
            </a:pPr>
            <a:endParaRPr lang="fr-FR" sz="1000" b="0" strike="noStrike" spc="-1">
              <a:solidFill>
                <a:srgbClr val="000000"/>
              </a:solidFill>
              <a:latin typeface="Arial"/>
            </a:endParaRPr>
          </a:p>
          <a:p>
            <a:pPr marL="228600" indent="-228600" algn="just" defTabSz="914400">
              <a:lnSpc>
                <a:spcPct val="150000"/>
              </a:lnSpc>
              <a:spcBef>
                <a:spcPts val="1001"/>
              </a:spcBef>
              <a:buClr>
                <a:srgbClr val="000000"/>
              </a:buClr>
              <a:buFont typeface="Arial"/>
              <a:buChar char="•"/>
              <a:tabLst>
                <a:tab pos="0" algn="l"/>
              </a:tabLst>
            </a:pPr>
            <a:r>
              <a:rPr lang="fr-FR" sz="1400" b="0" strike="noStrike" spc="-1">
                <a:solidFill>
                  <a:schemeClr val="dk1"/>
                </a:solidFill>
                <a:latin typeface="Arial"/>
              </a:rPr>
              <a:t>Possibilité de prendre un </a:t>
            </a:r>
            <a:r>
              <a:rPr lang="fr-FR" sz="1400" b="1" strike="noStrike" spc="-1">
                <a:solidFill>
                  <a:schemeClr val="dk1"/>
                </a:solidFill>
                <a:latin typeface="Arial"/>
              </a:rPr>
              <a:t>rdv individuel avec Mme Alogues </a:t>
            </a:r>
            <a:r>
              <a:rPr lang="fr-FR" sz="1400" b="0" strike="noStrike" spc="-1">
                <a:solidFill>
                  <a:schemeClr val="dk1"/>
                </a:solidFill>
                <a:latin typeface="Arial"/>
              </a:rPr>
              <a:t>(planning en vie scolaire)</a:t>
            </a:r>
            <a:endParaRPr lang="fr-FR" sz="1400" b="0" strike="noStrike" spc="-1">
              <a:solidFill>
                <a:srgbClr val="000000"/>
              </a:solidFill>
              <a:latin typeface="Arial"/>
            </a:endParaRPr>
          </a:p>
          <a:p>
            <a:pPr marL="228600" indent="-228600" algn="just" defTabSz="914400">
              <a:lnSpc>
                <a:spcPct val="150000"/>
              </a:lnSpc>
              <a:spcBef>
                <a:spcPts val="1001"/>
              </a:spcBef>
              <a:buClr>
                <a:srgbClr val="000000"/>
              </a:buClr>
              <a:buFont typeface="Arial"/>
              <a:buChar char="•"/>
              <a:tabLst>
                <a:tab pos="0" algn="l"/>
              </a:tabLst>
            </a:pPr>
            <a:r>
              <a:rPr lang="fr-FR" sz="1400" b="0" strike="noStrike" spc="-1">
                <a:solidFill>
                  <a:schemeClr val="dk1"/>
                </a:solidFill>
                <a:latin typeface="Arial"/>
              </a:rPr>
              <a:t>Possibilité de prendre </a:t>
            </a:r>
            <a:r>
              <a:rPr lang="fr-FR" sz="1400" b="1" strike="noStrike" spc="-1">
                <a:solidFill>
                  <a:schemeClr val="dk1"/>
                </a:solidFill>
                <a:latin typeface="Arial"/>
              </a:rPr>
              <a:t>rdv au CIO </a:t>
            </a:r>
            <a:r>
              <a:rPr lang="fr-FR" sz="1400" b="0" strike="noStrike" spc="-1">
                <a:solidFill>
                  <a:schemeClr val="dk1"/>
                </a:solidFill>
                <a:latin typeface="Arial"/>
              </a:rPr>
              <a:t>(65, avenue de Lyon à Chambéry / 04 79 33 84 00)</a:t>
            </a:r>
            <a:endParaRPr lang="fr-FR" sz="1400" b="0" strike="noStrike" spc="-1">
              <a:solidFill>
                <a:srgbClr val="000000"/>
              </a:solidFill>
              <a:latin typeface="Arial"/>
            </a:endParaRPr>
          </a:p>
          <a:p>
            <a:pPr marL="228600" indent="-228600" algn="just" defTabSz="914400">
              <a:lnSpc>
                <a:spcPct val="90000"/>
              </a:lnSpc>
              <a:spcBef>
                <a:spcPts val="1001"/>
              </a:spcBef>
              <a:buClr>
                <a:srgbClr val="000000"/>
              </a:buClr>
              <a:buFont typeface="Arial"/>
              <a:buChar char="•"/>
              <a:tabLst>
                <a:tab pos="0" algn="l"/>
              </a:tabLst>
            </a:pPr>
            <a:r>
              <a:rPr lang="fr-FR" sz="1400" b="1" strike="noStrike" spc="-1">
                <a:solidFill>
                  <a:schemeClr val="dk1"/>
                </a:solidFill>
                <a:latin typeface="Arial"/>
              </a:rPr>
              <a:t>Matinée de l’orientation </a:t>
            </a:r>
            <a:r>
              <a:rPr lang="fr-FR" sz="1400" b="0" strike="noStrike" spc="-1">
                <a:solidFill>
                  <a:schemeClr val="dk1"/>
                </a:solidFill>
                <a:latin typeface="Arial"/>
              </a:rPr>
              <a:t>au collège Louise de Savoie: probablement fin janvier.</a:t>
            </a: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r>
              <a:rPr lang="fr-FR" sz="1400" b="0" strike="noStrike" spc="-1">
                <a:solidFill>
                  <a:srgbClr val="333333"/>
                </a:solidFill>
                <a:highlight>
                  <a:srgbClr val="FFFFFF"/>
                </a:highlight>
                <a:latin typeface="Arial"/>
              </a:rPr>
              <a:t>(Les lycées généraux, technologiques et professionnels des bassins de Chambéry et Aix-les-bains proposeront une présentation de leurs formations. Une présentation générale de la seconde générale et technologique vous sera présentée. Les lycées professionnels, quant à eux, vous proposeront une présentation individualisée de leurs formations, par lycées).</a:t>
            </a:r>
            <a:endParaRPr lang="fr-FR" sz="1400" b="0" strike="noStrike" spc="-1">
              <a:solidFill>
                <a:srgbClr val="000000"/>
              </a:solidFill>
              <a:latin typeface="Arial"/>
            </a:endParaRPr>
          </a:p>
          <a:p>
            <a:pPr marL="228600" indent="-228600" algn="just" defTabSz="914400">
              <a:lnSpc>
                <a:spcPct val="150000"/>
              </a:lnSpc>
              <a:spcBef>
                <a:spcPts val="1001"/>
              </a:spcBef>
              <a:buClr>
                <a:srgbClr val="000000"/>
              </a:buClr>
              <a:buFont typeface="Arial"/>
              <a:buChar char="•"/>
              <a:tabLst>
                <a:tab pos="0" algn="l"/>
              </a:tabLst>
            </a:pPr>
            <a:r>
              <a:rPr lang="fr-FR" sz="1400" b="1" strike="noStrike" spc="-1">
                <a:solidFill>
                  <a:schemeClr val="dk1"/>
                </a:solidFill>
                <a:latin typeface="Arial"/>
              </a:rPr>
              <a:t>Journée portes ouvertes des lycées </a:t>
            </a:r>
            <a:r>
              <a:rPr lang="fr-FR" sz="1400" b="0" strike="noStrike" spc="-1">
                <a:solidFill>
                  <a:schemeClr val="dk1"/>
                </a:solidFill>
                <a:latin typeface="Arial"/>
              </a:rPr>
              <a:t>mi-mars: c’est l’occasion de se renseigner plus précisément sur les établissements et leurs formations, de les visiter, de rencontrer des enseignants et des élèves.  </a:t>
            </a:r>
            <a:endParaRPr lang="fr-FR" sz="1400" b="0" strike="noStrike" spc="-1">
              <a:solidFill>
                <a:srgbClr val="000000"/>
              </a:solidFill>
              <a:latin typeface="Arial"/>
            </a:endParaRPr>
          </a:p>
          <a:p>
            <a:pPr marL="228600" indent="-228600" algn="just" defTabSz="914400">
              <a:lnSpc>
                <a:spcPct val="150000"/>
              </a:lnSpc>
              <a:spcBef>
                <a:spcPts val="1001"/>
              </a:spcBef>
              <a:buClr>
                <a:srgbClr val="000000"/>
              </a:buClr>
              <a:buFont typeface="Arial"/>
              <a:buChar char="•"/>
              <a:tabLst>
                <a:tab pos="0" algn="l"/>
              </a:tabLst>
            </a:pPr>
            <a:r>
              <a:rPr lang="fr-FR" sz="1400" b="1" strike="noStrike" spc="-1">
                <a:solidFill>
                  <a:schemeClr val="dk1"/>
                </a:solidFill>
                <a:latin typeface="Arial"/>
              </a:rPr>
              <a:t>Mini-stages en lycée</a:t>
            </a:r>
            <a:r>
              <a:rPr lang="fr-FR" sz="1400" b="0" strike="noStrike" spc="-1">
                <a:solidFill>
                  <a:schemeClr val="dk1"/>
                </a:solidFill>
                <a:latin typeface="Arial"/>
              </a:rPr>
              <a:t>: ils seront systématiquement proposés par le professeur principal aux élèves (+ information aux élèves et aux parents via l’ENT) à partir de début janvier. Il est très fortement recommandé de </a:t>
            </a:r>
            <a:r>
              <a:rPr lang="fr-FR" sz="1400" b="1" strike="noStrike" spc="-1">
                <a:solidFill>
                  <a:schemeClr val="dk1"/>
                </a:solidFill>
                <a:latin typeface="Arial"/>
              </a:rPr>
              <a:t>saisir cette opportunité </a:t>
            </a:r>
            <a:r>
              <a:rPr lang="fr-FR" sz="1400" b="0" strike="noStrike" spc="-1">
                <a:solidFill>
                  <a:schemeClr val="dk1"/>
                </a:solidFill>
                <a:latin typeface="Arial"/>
              </a:rPr>
              <a:t>pour découvrir des formations susceptibles d’intéresser certains élèves et de </a:t>
            </a:r>
            <a:r>
              <a:rPr lang="fr-FR" sz="1400" b="1" strike="noStrike" spc="-1">
                <a:solidFill>
                  <a:schemeClr val="dk1"/>
                </a:solidFill>
                <a:latin typeface="Arial"/>
              </a:rPr>
              <a:t>s’inscrire rapidement </a:t>
            </a:r>
            <a:r>
              <a:rPr lang="fr-FR" sz="1400" b="0" strike="noStrike" spc="-1">
                <a:solidFill>
                  <a:schemeClr val="dk1"/>
                </a:solidFill>
                <a:latin typeface="Arial"/>
              </a:rPr>
              <a:t>(auprès du professeur principal)</a:t>
            </a:r>
            <a:endParaRPr lang="fr-FR" sz="1400" b="0" strike="noStrike" spc="-1">
              <a:solidFill>
                <a:srgbClr val="000000"/>
              </a:solidFill>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365040"/>
            <a:ext cx="10514880" cy="797040"/>
          </a:xfrm>
          <a:prstGeom prst="rect">
            <a:avLst/>
          </a:prstGeom>
          <a:noFill/>
          <a:ln w="0">
            <a:noFill/>
          </a:ln>
        </p:spPr>
        <p:txBody>
          <a:bodyPr lIns="91440" tIns="45720" rIns="91440" bIns="45720" anchor="ctr">
            <a:normAutofit/>
          </a:bodyPr>
          <a:lstStyle/>
          <a:p>
            <a:pPr indent="0" algn="ctr" defTabSz="914400">
              <a:lnSpc>
                <a:spcPct val="90000"/>
              </a:lnSpc>
              <a:buNone/>
              <a:tabLst>
                <a:tab pos="0" algn="l"/>
              </a:tabLst>
            </a:pPr>
            <a:r>
              <a:rPr lang="fr-FR" sz="1600" b="1" strike="noStrike" spc="-1">
                <a:solidFill>
                  <a:srgbClr val="FF0000"/>
                </a:solidFill>
                <a:latin typeface="Arial"/>
              </a:rPr>
              <a:t>ORIENTATION POSSIBLE EN FIN DE 3</a:t>
            </a:r>
            <a:r>
              <a:rPr lang="fr-FR" sz="1600" b="1" strike="noStrike" spc="-1" baseline="30000">
                <a:solidFill>
                  <a:srgbClr val="FF0000"/>
                </a:solidFill>
                <a:latin typeface="Arial"/>
              </a:rPr>
              <a:t>ème</a:t>
            </a:r>
            <a:br>
              <a:rPr sz="1600"/>
            </a:br>
            <a:br>
              <a:rPr sz="1600"/>
            </a:br>
            <a:endParaRPr lang="fr-FR" sz="1600" b="0" strike="noStrike" spc="-1">
              <a:solidFill>
                <a:srgbClr val="000000"/>
              </a:solidFill>
              <a:latin typeface="Arial"/>
            </a:endParaRPr>
          </a:p>
        </p:txBody>
      </p:sp>
      <p:sp>
        <p:nvSpPr>
          <p:cNvPr id="82" name="PlaceHolder 2"/>
          <p:cNvSpPr>
            <a:spLocks noGrp="1"/>
          </p:cNvSpPr>
          <p:nvPr>
            <p:ph/>
          </p:nvPr>
        </p:nvSpPr>
        <p:spPr>
          <a:xfrm>
            <a:off x="443880" y="852120"/>
            <a:ext cx="10909080" cy="5752080"/>
          </a:xfrm>
          <a:prstGeom prst="rect">
            <a:avLst/>
          </a:prstGeom>
          <a:noFill/>
          <a:ln w="0">
            <a:noFill/>
          </a:ln>
        </p:spPr>
        <p:txBody>
          <a:bodyPr lIns="91440" tIns="45720" rIns="91440" bIns="45720" anchor="t">
            <a:normAutofit fontScale="87222" lnSpcReduction="10000"/>
          </a:bodyPr>
          <a:lstStyle/>
          <a:p>
            <a:pPr indent="0" algn="just" defTabSz="914400">
              <a:lnSpc>
                <a:spcPct val="150000"/>
              </a:lnSpc>
              <a:spcBef>
                <a:spcPts val="1001"/>
              </a:spcBef>
              <a:buNone/>
              <a:tabLst>
                <a:tab pos="0" algn="l"/>
              </a:tabLst>
            </a:pPr>
            <a:r>
              <a:rPr lang="fr-FR" sz="1900" b="1" strike="noStrike" spc="-1">
                <a:solidFill>
                  <a:schemeClr val="accent1"/>
                </a:solidFill>
                <a:latin typeface="Arial"/>
              </a:rPr>
              <a:t>2GT (seconde générale et technologique) </a:t>
            </a:r>
            <a:endParaRPr lang="fr-FR" sz="1900" b="0" strike="noStrike" spc="-1">
              <a:solidFill>
                <a:srgbClr val="000000"/>
              </a:solidFill>
              <a:latin typeface="Arial"/>
            </a:endParaRPr>
          </a:p>
          <a:p>
            <a:pPr indent="0" algn="just" defTabSz="914400">
              <a:lnSpc>
                <a:spcPct val="150000"/>
              </a:lnSpc>
              <a:spcBef>
                <a:spcPts val="1001"/>
              </a:spcBef>
              <a:buNone/>
              <a:tabLst>
                <a:tab pos="0" algn="l"/>
              </a:tabLst>
            </a:pPr>
            <a:r>
              <a:rPr lang="fr-FR" sz="1600" b="0" strike="noStrike" spc="-1">
                <a:solidFill>
                  <a:schemeClr val="dk1"/>
                </a:solidFill>
                <a:latin typeface="Arial"/>
              </a:rPr>
              <a:t>En principe, affectation dans le lycée de secteur (qui dépend de </a:t>
            </a:r>
            <a:r>
              <a:rPr lang="fr-FR" sz="1600" b="0" u="sng" strike="noStrike" spc="-1">
                <a:solidFill>
                  <a:schemeClr val="dk1"/>
                </a:solidFill>
                <a:uFillTx/>
                <a:latin typeface="Arial"/>
              </a:rPr>
              <a:t>l’adresse du domicile</a:t>
            </a:r>
            <a:r>
              <a:rPr lang="fr-FR" sz="1600" b="0" strike="noStrike" spc="-1">
                <a:solidFill>
                  <a:schemeClr val="dk1"/>
                </a:solidFill>
                <a:latin typeface="Arial"/>
              </a:rPr>
              <a:t>)</a:t>
            </a:r>
            <a:endParaRPr lang="fr-FR" sz="1600" b="0" strike="noStrike" spc="-1">
              <a:solidFill>
                <a:srgbClr val="000000"/>
              </a:solidFill>
              <a:latin typeface="Arial"/>
            </a:endParaRPr>
          </a:p>
          <a:p>
            <a:pPr indent="0" algn="just" defTabSz="914400">
              <a:lnSpc>
                <a:spcPct val="150000"/>
              </a:lnSpc>
              <a:spcBef>
                <a:spcPts val="1001"/>
              </a:spcBef>
              <a:buNone/>
              <a:tabLst>
                <a:tab pos="0" algn="l"/>
              </a:tabLst>
            </a:pPr>
            <a:r>
              <a:rPr lang="fr-FR" sz="1600" b="0" strike="noStrike" spc="-1">
                <a:solidFill>
                  <a:schemeClr val="dk1"/>
                </a:solidFill>
                <a:latin typeface="Arial"/>
              </a:rPr>
              <a:t>Demande de dérogation possible au mois de mars / avril (exemple de motifs = handicap ou raison de santé / parcours scolaire particulier – option spécifique à l’établissement / rapprochement de fratrie…). La demande n’est pas systématiquement acceptée. Il faut donc toujours émettre un vœu sécurisé dans le lycée de secteur. </a:t>
            </a:r>
            <a:endParaRPr lang="fr-FR" sz="1600" b="0" strike="noStrike" spc="-1">
              <a:solidFill>
                <a:srgbClr val="000000"/>
              </a:solidFill>
              <a:latin typeface="Arial"/>
            </a:endParaRPr>
          </a:p>
          <a:p>
            <a:pPr indent="0" algn="just" defTabSz="914400">
              <a:lnSpc>
                <a:spcPct val="150000"/>
              </a:lnSpc>
              <a:spcBef>
                <a:spcPts val="1001"/>
              </a:spcBef>
              <a:buNone/>
              <a:tabLst>
                <a:tab pos="0" algn="l"/>
              </a:tabLst>
            </a:pPr>
            <a:r>
              <a:rPr lang="fr-FR" sz="1600" b="0" strike="noStrike" spc="-1">
                <a:solidFill>
                  <a:schemeClr val="dk1"/>
                </a:solidFill>
                <a:latin typeface="Arial"/>
              </a:rPr>
              <a:t>Inscription dans un lycée privé = pas de demande de dérogation / démarche personnelle (prendre contact avec le lycée choisi)</a:t>
            </a:r>
            <a:endParaRPr lang="fr-FR" sz="1600" b="0" strike="noStrike" spc="-1">
              <a:solidFill>
                <a:srgbClr val="000000"/>
              </a:solidFill>
              <a:latin typeface="Arial"/>
            </a:endParaRPr>
          </a:p>
          <a:p>
            <a:pPr indent="0" algn="just" defTabSz="914400">
              <a:lnSpc>
                <a:spcPct val="150000"/>
              </a:lnSpc>
              <a:spcBef>
                <a:spcPts val="1001"/>
              </a:spcBef>
              <a:buNone/>
              <a:tabLst>
                <a:tab pos="0" algn="l"/>
              </a:tabLst>
            </a:pPr>
            <a:r>
              <a:rPr lang="fr-FR" sz="1900" b="1" strike="noStrike" spc="-1">
                <a:solidFill>
                  <a:schemeClr val="accent1"/>
                </a:solidFill>
                <a:latin typeface="Arial"/>
              </a:rPr>
              <a:t>2 pro (seconde professionnelle)</a:t>
            </a:r>
            <a:endParaRPr lang="fr-FR" sz="1900" b="0" strike="noStrike" spc="-1">
              <a:solidFill>
                <a:srgbClr val="000000"/>
              </a:solidFill>
              <a:latin typeface="Arial"/>
            </a:endParaRPr>
          </a:p>
          <a:p>
            <a:pPr indent="0" algn="just" defTabSz="914400">
              <a:lnSpc>
                <a:spcPct val="170000"/>
              </a:lnSpc>
              <a:spcBef>
                <a:spcPts val="1001"/>
              </a:spcBef>
              <a:buNone/>
              <a:tabLst>
                <a:tab pos="0" algn="l"/>
              </a:tabLst>
            </a:pPr>
            <a:r>
              <a:rPr lang="fr-FR" sz="1800" b="0" strike="noStrike" spc="-1">
                <a:solidFill>
                  <a:schemeClr val="dk1"/>
                </a:solidFill>
                <a:latin typeface="Arial"/>
              </a:rPr>
              <a:t>Pas de lycée de secteur</a:t>
            </a:r>
            <a:endParaRPr lang="fr-FR" sz="1800" b="0" strike="noStrike" spc="-1">
              <a:solidFill>
                <a:srgbClr val="000000"/>
              </a:solidFill>
              <a:latin typeface="Arial"/>
            </a:endParaRPr>
          </a:p>
          <a:p>
            <a:pPr indent="0" algn="just" defTabSz="914400">
              <a:lnSpc>
                <a:spcPct val="170000"/>
              </a:lnSpc>
              <a:spcBef>
                <a:spcPts val="1001"/>
              </a:spcBef>
              <a:buNone/>
              <a:tabLst>
                <a:tab pos="0" algn="l"/>
              </a:tabLst>
            </a:pPr>
            <a:r>
              <a:rPr lang="fr-FR" sz="1800" b="0" strike="noStrike" spc="-1">
                <a:solidFill>
                  <a:srgbClr val="161616"/>
                </a:solidFill>
                <a:latin typeface="Arial"/>
              </a:rPr>
              <a:t>Orientation progressive vers un métier. La 2</a:t>
            </a:r>
            <a:r>
              <a:rPr lang="fr-FR" sz="1800" b="0" strike="noStrike" spc="-1" baseline="30000">
                <a:solidFill>
                  <a:srgbClr val="161616"/>
                </a:solidFill>
                <a:latin typeface="Arial"/>
              </a:rPr>
              <a:t>de</a:t>
            </a:r>
            <a:r>
              <a:rPr lang="fr-FR" sz="1800" b="0" strike="noStrike" spc="-1">
                <a:solidFill>
                  <a:srgbClr val="161616"/>
                </a:solidFill>
                <a:latin typeface="Arial"/>
              </a:rPr>
              <a:t> professionnelle est commune à plusieurs spécialités. De cette manière, l'élève pourra découvrir la famille de métiers qui lui plaît, apprendre les savoir-faire communs à tous les métiers d’un même secteur pour affiner ses choix, choisir, à la fin de l'année de 2</a:t>
            </a:r>
            <a:r>
              <a:rPr lang="fr-FR" sz="1800" b="0" strike="noStrike" spc="-1" baseline="30000">
                <a:solidFill>
                  <a:srgbClr val="161616"/>
                </a:solidFill>
                <a:latin typeface="Arial"/>
              </a:rPr>
              <a:t>de</a:t>
            </a:r>
            <a:r>
              <a:rPr lang="fr-FR" sz="1800" b="0" strike="noStrike" spc="-1">
                <a:solidFill>
                  <a:srgbClr val="161616"/>
                </a:solidFill>
                <a:latin typeface="Arial"/>
              </a:rPr>
              <a:t> professionnelle, son métier et sa spécialité</a:t>
            </a:r>
            <a:endParaRPr lang="fr-FR" sz="1800" b="0" strike="noStrike" spc="-1">
              <a:solidFill>
                <a:srgbClr val="000000"/>
              </a:solidFill>
              <a:latin typeface="Arial"/>
            </a:endParaRPr>
          </a:p>
          <a:p>
            <a:pPr indent="0" algn="just" defTabSz="914400">
              <a:lnSpc>
                <a:spcPct val="170000"/>
              </a:lnSpc>
              <a:spcBef>
                <a:spcPts val="1001"/>
              </a:spcBef>
              <a:buNone/>
              <a:tabLst>
                <a:tab pos="0" algn="l"/>
              </a:tabLst>
            </a:pPr>
            <a:r>
              <a:rPr lang="fr-FR" sz="1800" b="0" strike="noStrike" spc="-1">
                <a:solidFill>
                  <a:schemeClr val="dk1"/>
                </a:solidFill>
                <a:latin typeface="Arial"/>
              </a:rPr>
              <a:t>Conseil = émettre plusieurs vœux d’affectation car les places sont limitées.</a:t>
            </a:r>
            <a:endParaRPr lang="fr-FR" sz="1800" b="0" strike="noStrike" spc="-1">
              <a:solidFill>
                <a:srgbClr val="000000"/>
              </a:solidFill>
              <a:latin typeface="Arial"/>
            </a:endParaRPr>
          </a:p>
          <a:p>
            <a:pPr indent="0" algn="just" defTabSz="914400">
              <a:lnSpc>
                <a:spcPct val="150000"/>
              </a:lnSpc>
              <a:spcBef>
                <a:spcPts val="1001"/>
              </a:spcBef>
              <a:buNone/>
              <a:tabLst>
                <a:tab pos="0" algn="l"/>
              </a:tabLst>
            </a:pPr>
            <a:r>
              <a:rPr lang="fr-FR" sz="1900" b="1" strike="noStrike" spc="-1">
                <a:solidFill>
                  <a:schemeClr val="accent1"/>
                </a:solidFill>
                <a:latin typeface="Arial"/>
              </a:rPr>
              <a:t>CAP</a:t>
            </a:r>
            <a:endParaRPr lang="fr-FR" sz="1900" b="0" strike="noStrike" spc="-1">
              <a:solidFill>
                <a:srgbClr val="000000"/>
              </a:solidFill>
              <a:latin typeface="Arial"/>
            </a:endParaRPr>
          </a:p>
          <a:p>
            <a:pPr indent="0" algn="just" defTabSz="914400">
              <a:lnSpc>
                <a:spcPct val="150000"/>
              </a:lnSpc>
              <a:spcBef>
                <a:spcPts val="1001"/>
              </a:spcBef>
              <a:buNone/>
              <a:tabLst>
                <a:tab pos="0" algn="l"/>
              </a:tabLst>
            </a:pPr>
            <a:r>
              <a:rPr lang="fr-FR" sz="1600" b="0" strike="noStrike" spc="-1">
                <a:solidFill>
                  <a:schemeClr val="dk1"/>
                </a:solidFill>
                <a:latin typeface="Arial"/>
              </a:rPr>
              <a:t>Sous statut scolaire Ou en apprentissage (</a:t>
            </a:r>
            <a:r>
              <a:rPr lang="fr-FR" sz="1600" b="1" strike="noStrike" spc="-1">
                <a:solidFill>
                  <a:srgbClr val="FF0000"/>
                </a:solidFill>
                <a:latin typeface="Wingdings 2"/>
              </a:rPr>
              <a:t></a:t>
            </a:r>
            <a:r>
              <a:rPr lang="fr-FR" sz="1600" b="1" strike="noStrike" spc="-1">
                <a:solidFill>
                  <a:srgbClr val="FF0000"/>
                </a:solidFill>
                <a:latin typeface="Arial"/>
              </a:rPr>
              <a:t> Urgence de chercher un contrat d’apprentissage</a:t>
            </a:r>
            <a:r>
              <a:rPr lang="fr-FR" sz="1600" b="0" strike="noStrike" spc="-1">
                <a:solidFill>
                  <a:schemeClr val="dk1"/>
                </a:solidFill>
                <a:latin typeface="Arial"/>
              </a:rPr>
              <a:t>)</a:t>
            </a:r>
            <a:endParaRPr lang="fr-FR" sz="1600" b="0" strike="noStrike" spc="-1">
              <a:solidFill>
                <a:srgbClr val="000000"/>
              </a:solidFill>
              <a:latin typeface="Arial"/>
            </a:endParaRPr>
          </a:p>
          <a:p>
            <a:pPr indent="0" algn="just" defTabSz="914400">
              <a:lnSpc>
                <a:spcPct val="150000"/>
              </a:lnSpc>
              <a:spcBef>
                <a:spcPts val="1001"/>
              </a:spcBef>
              <a:buNone/>
              <a:tabLst>
                <a:tab pos="0" algn="l"/>
              </a:tabLst>
            </a:pPr>
            <a:endParaRPr lang="fr-FR" sz="1400" b="0" strike="noStrike" spc="-1">
              <a:solidFill>
                <a:srgbClr val="000000"/>
              </a:solidFill>
              <a:latin typeface="Arial"/>
            </a:endParaRPr>
          </a:p>
          <a:p>
            <a:pPr indent="0" algn="just" defTabSz="914400">
              <a:lnSpc>
                <a:spcPct val="150000"/>
              </a:lnSpc>
              <a:spcBef>
                <a:spcPts val="1001"/>
              </a:spcBef>
              <a:buNone/>
              <a:tabLst>
                <a:tab pos="0" algn="l"/>
              </a:tabLst>
            </a:pPr>
            <a:endParaRPr lang="fr-FR" sz="1400" b="0" strike="noStrike" spc="-1">
              <a:solidFill>
                <a:srgbClr val="000000"/>
              </a:solidFill>
              <a:latin typeface="Arial"/>
            </a:endParaRPr>
          </a:p>
          <a:p>
            <a:pPr indent="0" defTabSz="914400">
              <a:lnSpc>
                <a:spcPct val="90000"/>
              </a:lnSpc>
              <a:spcBef>
                <a:spcPts val="1001"/>
              </a:spcBef>
              <a:buNone/>
              <a:tabLst>
                <a:tab pos="0" algn="l"/>
              </a:tabLst>
            </a:pPr>
            <a:endParaRPr lang="fr-FR" sz="2800" b="0" strike="noStrike" spc="-1">
              <a:solidFill>
                <a:srgbClr val="000000"/>
              </a:solidFill>
              <a:latin typeface="Arial"/>
            </a:endParaRPr>
          </a:p>
        </p:txBody>
      </p:sp>
      <p:pic>
        <p:nvPicPr>
          <p:cNvPr id="83" name="Image 4"/>
          <p:cNvPicPr/>
          <p:nvPr/>
        </p:nvPicPr>
        <p:blipFill>
          <a:blip r:embed="rId2"/>
          <a:stretch/>
        </p:blipFill>
        <p:spPr>
          <a:xfrm>
            <a:off x="9259560" y="82440"/>
            <a:ext cx="2637000" cy="1672920"/>
          </a:xfrm>
          <a:prstGeom prst="rect">
            <a:avLst/>
          </a:prstGeom>
          <a:ln w="0">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p:nvPr>
        </p:nvSpPr>
        <p:spPr>
          <a:xfrm>
            <a:off x="838080" y="790200"/>
            <a:ext cx="10514880" cy="5385960"/>
          </a:xfrm>
          <a:prstGeom prst="rect">
            <a:avLst/>
          </a:prstGeom>
          <a:noFill/>
          <a:ln w="0">
            <a:noFill/>
          </a:ln>
        </p:spPr>
        <p:txBody>
          <a:bodyPr lIns="91440" tIns="45720" rIns="91440" bIns="45720" anchor="t">
            <a:normAutofit/>
          </a:bodyPr>
          <a:lstStyle/>
          <a:p>
            <a:pPr indent="0" algn="just" defTabSz="914400">
              <a:lnSpc>
                <a:spcPct val="150000"/>
              </a:lnSpc>
              <a:spcBef>
                <a:spcPts val="1001"/>
              </a:spcBef>
              <a:buNone/>
              <a:tabLst>
                <a:tab pos="0" algn="l"/>
              </a:tabLst>
            </a:pPr>
            <a:r>
              <a:rPr lang="fr-FR" sz="1600" b="1" strike="noStrike" spc="-1">
                <a:solidFill>
                  <a:schemeClr val="accent1"/>
                </a:solidFill>
                <a:latin typeface="Arial"/>
              </a:rPr>
              <a:t>CLASSE PREPA SECONDE (concernant un très faible nombre d’élèves)</a:t>
            </a:r>
            <a:endParaRPr lang="fr-FR" sz="1600" b="0" strike="noStrike" spc="-1">
              <a:solidFill>
                <a:srgbClr val="000000"/>
              </a:solidFill>
              <a:latin typeface="Arial"/>
            </a:endParaRPr>
          </a:p>
          <a:p>
            <a:pPr marL="228600" indent="-228600" algn="just" defTabSz="914400">
              <a:lnSpc>
                <a:spcPct val="150000"/>
              </a:lnSpc>
              <a:spcBef>
                <a:spcPts val="1001"/>
              </a:spcBef>
              <a:buClr>
                <a:srgbClr val="161616"/>
              </a:buClr>
              <a:buFont typeface="Arial"/>
              <a:buChar char="-"/>
              <a:tabLst>
                <a:tab pos="0" algn="l"/>
              </a:tabLst>
            </a:pPr>
            <a:r>
              <a:rPr lang="fr-FR" sz="1400" b="0" strike="noStrike" spc="-1">
                <a:solidFill>
                  <a:srgbClr val="161616"/>
                </a:solidFill>
                <a:highlight>
                  <a:srgbClr val="FFFFFF"/>
                </a:highlight>
                <a:latin typeface="Arial"/>
              </a:rPr>
              <a:t>C’est une classe à effectif réduit qui s’adresse aux élèves </a:t>
            </a:r>
            <a:r>
              <a:rPr lang="fr-FR" sz="1400" b="1" strike="noStrike" spc="-1">
                <a:solidFill>
                  <a:srgbClr val="161616"/>
                </a:solidFill>
                <a:highlight>
                  <a:srgbClr val="FFFFFF"/>
                </a:highlight>
                <a:latin typeface="Arial"/>
              </a:rPr>
              <a:t>admis en 2GT ou 2de professionnelle mais</a:t>
            </a:r>
            <a:r>
              <a:rPr lang="fr-FR" sz="1400" b="0" strike="noStrike" spc="-1">
                <a:solidFill>
                  <a:srgbClr val="161616"/>
                </a:solidFill>
                <a:highlight>
                  <a:srgbClr val="FFFFFF"/>
                </a:highlight>
                <a:latin typeface="Arial"/>
              </a:rPr>
              <a:t> </a:t>
            </a:r>
            <a:r>
              <a:rPr lang="fr-FR" sz="1400" b="1" strike="noStrike" spc="-1">
                <a:solidFill>
                  <a:srgbClr val="161616"/>
                </a:solidFill>
                <a:highlight>
                  <a:srgbClr val="FFFFFF"/>
                </a:highlight>
                <a:latin typeface="Arial"/>
              </a:rPr>
              <a:t>n'ayant pas obtenu le DNB</a:t>
            </a:r>
            <a:r>
              <a:rPr lang="fr-FR" sz="1400" b="0" strike="noStrike" spc="-1">
                <a:solidFill>
                  <a:srgbClr val="161616"/>
                </a:solidFill>
                <a:highlight>
                  <a:srgbClr val="FFFFFF"/>
                </a:highlight>
                <a:latin typeface="Arial"/>
              </a:rPr>
              <a:t>. </a:t>
            </a:r>
            <a:endParaRPr lang="fr-FR" sz="1400" b="0" strike="noStrike" spc="-1">
              <a:solidFill>
                <a:srgbClr val="000000"/>
              </a:solidFill>
              <a:latin typeface="Arial"/>
            </a:endParaRPr>
          </a:p>
          <a:p>
            <a:pPr marL="228600" indent="-228600" algn="just" defTabSz="914400">
              <a:lnSpc>
                <a:spcPct val="150000"/>
              </a:lnSpc>
              <a:spcBef>
                <a:spcPts val="1001"/>
              </a:spcBef>
              <a:buClr>
                <a:srgbClr val="161616"/>
              </a:buClr>
              <a:buFont typeface="Arial"/>
              <a:buChar char="-"/>
              <a:tabLst>
                <a:tab pos="0" algn="l"/>
              </a:tabLst>
            </a:pPr>
            <a:r>
              <a:rPr lang="fr-FR" sz="1400" b="0" strike="noStrike" spc="-1">
                <a:solidFill>
                  <a:srgbClr val="161616"/>
                </a:solidFill>
                <a:highlight>
                  <a:srgbClr val="FFFFFF"/>
                </a:highlight>
                <a:latin typeface="Arial"/>
              </a:rPr>
              <a:t>Les élèves sont des </a:t>
            </a:r>
            <a:r>
              <a:rPr lang="fr-FR" sz="1400" b="1" strike="noStrike" spc="-1">
                <a:solidFill>
                  <a:srgbClr val="161616"/>
                </a:solidFill>
                <a:highlight>
                  <a:srgbClr val="FFFFFF"/>
                </a:highlight>
                <a:latin typeface="Arial"/>
              </a:rPr>
              <a:t>élèves volontaires, intéressés par le dispositif et repérés par les équipes du collège (</a:t>
            </a:r>
            <a:r>
              <a:rPr lang="fr-FR" sz="1400" b="0" strike="noStrike" spc="-1">
                <a:solidFill>
                  <a:srgbClr val="000000"/>
                </a:solidFill>
                <a:latin typeface="Arial"/>
              </a:rPr>
              <a:t>identifiés en classe de troisième comme pouvant tirer bénéfice de ce dispositif).</a:t>
            </a:r>
          </a:p>
          <a:p>
            <a:pPr marL="228600" indent="-228600" algn="just" defTabSz="914400">
              <a:lnSpc>
                <a:spcPct val="150000"/>
              </a:lnSpc>
              <a:spcBef>
                <a:spcPts val="1001"/>
              </a:spcBef>
              <a:buClr>
                <a:srgbClr val="161616"/>
              </a:buClr>
              <a:buFont typeface="Arial"/>
              <a:buChar char="-"/>
              <a:tabLst>
                <a:tab pos="0" algn="l"/>
              </a:tabLst>
            </a:pPr>
            <a:r>
              <a:rPr lang="fr-FR" sz="1400" b="0" strike="noStrike" spc="-1">
                <a:solidFill>
                  <a:srgbClr val="161616"/>
                </a:solidFill>
                <a:highlight>
                  <a:srgbClr val="FFFFFF"/>
                </a:highlight>
                <a:latin typeface="Arial"/>
              </a:rPr>
              <a:t>L’objectif de cette classe est de préparer l’entrée en seconde (professionnelle ou GT) </a:t>
            </a:r>
            <a:r>
              <a:rPr lang="fr-FR" sz="1400" b="0" strike="noStrike" spc="-1">
                <a:solidFill>
                  <a:srgbClr val="000000"/>
                </a:solidFill>
                <a:latin typeface="Marianne"/>
              </a:rPr>
              <a:t>en se familiarisant avec les pratiques et méthodes du lycée. </a:t>
            </a:r>
            <a:endParaRPr lang="fr-FR" sz="1400" b="0" strike="noStrike" spc="-1">
              <a:solidFill>
                <a:srgbClr val="000000"/>
              </a:solidFill>
              <a:latin typeface="Arial"/>
            </a:endParaRPr>
          </a:p>
          <a:p>
            <a:pPr marL="228600" indent="-228600" algn="just" defTabSz="914400">
              <a:lnSpc>
                <a:spcPct val="150000"/>
              </a:lnSpc>
              <a:spcBef>
                <a:spcPts val="1001"/>
              </a:spcBef>
              <a:buClr>
                <a:srgbClr val="161616"/>
              </a:buClr>
              <a:buFont typeface="Arial"/>
              <a:buChar char="-"/>
              <a:tabLst>
                <a:tab pos="0" algn="l"/>
              </a:tabLst>
            </a:pPr>
            <a:r>
              <a:rPr lang="fr-FR" sz="1400" b="0" strike="noStrike" spc="-1">
                <a:solidFill>
                  <a:srgbClr val="161616"/>
                </a:solidFill>
                <a:highlight>
                  <a:srgbClr val="FFFFFF"/>
                </a:highlight>
                <a:latin typeface="Arial"/>
              </a:rPr>
              <a:t>Les élèves bénéficient ainsi d'</a:t>
            </a:r>
            <a:r>
              <a:rPr lang="fr-FR" sz="1400" b="1" strike="noStrike" spc="-1">
                <a:solidFill>
                  <a:srgbClr val="161616"/>
                </a:solidFill>
                <a:highlight>
                  <a:srgbClr val="FFFFFF"/>
                </a:highlight>
                <a:latin typeface="Arial"/>
              </a:rPr>
              <a:t>une année de remédiation </a:t>
            </a:r>
            <a:r>
              <a:rPr lang="fr-FR" sz="1400" b="0" strike="noStrike" spc="-1">
                <a:solidFill>
                  <a:srgbClr val="161616"/>
                </a:solidFill>
                <a:highlight>
                  <a:srgbClr val="FFFFFF"/>
                </a:highlight>
                <a:latin typeface="Arial"/>
              </a:rPr>
              <a:t>pour </a:t>
            </a:r>
            <a:r>
              <a:rPr lang="fr-FR" sz="1400" b="1" strike="noStrike" spc="-1">
                <a:solidFill>
                  <a:srgbClr val="161616"/>
                </a:solidFill>
                <a:highlight>
                  <a:srgbClr val="FFFFFF"/>
                </a:highlight>
                <a:latin typeface="Arial"/>
              </a:rPr>
              <a:t>compléter leurs connaissances, consolider les attendus du socle commun  </a:t>
            </a:r>
            <a:r>
              <a:rPr lang="fr-FR" sz="1400" b="0" strike="noStrike" spc="-1">
                <a:solidFill>
                  <a:srgbClr val="161616"/>
                </a:solidFill>
                <a:highlight>
                  <a:srgbClr val="FFFFFF"/>
                </a:highlight>
                <a:latin typeface="Arial"/>
              </a:rPr>
              <a:t>(renforcer l’acquisition des enseignements généraux fondamentaux) et </a:t>
            </a:r>
            <a:r>
              <a:rPr lang="fr-FR" sz="1400" b="1" strike="noStrike" spc="-1">
                <a:solidFill>
                  <a:srgbClr val="161616"/>
                </a:solidFill>
                <a:highlight>
                  <a:srgbClr val="FFFFFF"/>
                </a:highlight>
                <a:latin typeface="Arial"/>
              </a:rPr>
              <a:t>affiner / mieux définir leur projet d'orientation </a:t>
            </a:r>
            <a:r>
              <a:rPr lang="fr-FR" sz="1400" b="0" strike="noStrike" spc="-1">
                <a:solidFill>
                  <a:srgbClr val="161616"/>
                </a:solidFill>
                <a:highlight>
                  <a:srgbClr val="FFFFFF"/>
                </a:highlight>
                <a:latin typeface="Arial"/>
              </a:rPr>
              <a:t>voire le modifier.</a:t>
            </a:r>
            <a:endParaRPr lang="fr-FR" sz="1400" b="0" strike="noStrike" spc="-1">
              <a:solidFill>
                <a:srgbClr val="000000"/>
              </a:solidFill>
              <a:latin typeface="Arial"/>
            </a:endParaRPr>
          </a:p>
          <a:p>
            <a:pPr marL="228600" indent="-228600" algn="just" defTabSz="914400">
              <a:lnSpc>
                <a:spcPct val="150000"/>
              </a:lnSpc>
              <a:spcBef>
                <a:spcPts val="1001"/>
              </a:spcBef>
              <a:buClr>
                <a:srgbClr val="161616"/>
              </a:buClr>
              <a:buFont typeface="Arial"/>
              <a:buChar char="-"/>
              <a:tabLst>
                <a:tab pos="0" algn="l"/>
              </a:tabLst>
            </a:pPr>
            <a:r>
              <a:rPr lang="fr-FR" sz="1400" b="0" strike="noStrike" spc="-1">
                <a:solidFill>
                  <a:srgbClr val="161616"/>
                </a:solidFill>
                <a:highlight>
                  <a:srgbClr val="FFFFFF"/>
                </a:highlight>
                <a:latin typeface="Arial"/>
              </a:rPr>
              <a:t>Actuellement, seul le </a:t>
            </a:r>
            <a:r>
              <a:rPr lang="fr-FR" sz="1400" b="1" strike="noStrike" spc="-1">
                <a:solidFill>
                  <a:srgbClr val="161616"/>
                </a:solidFill>
                <a:highlight>
                  <a:srgbClr val="FFFFFF"/>
                </a:highlight>
                <a:latin typeface="Arial"/>
              </a:rPr>
              <a:t>lycée du Granier</a:t>
            </a:r>
            <a:r>
              <a:rPr lang="fr-FR" sz="1400" b="0" strike="noStrike" spc="-1">
                <a:solidFill>
                  <a:srgbClr val="161616"/>
                </a:solidFill>
                <a:highlight>
                  <a:srgbClr val="FFFFFF"/>
                </a:highlight>
                <a:latin typeface="Arial"/>
              </a:rPr>
              <a:t>, à La Ravoire, propose cette formation.</a:t>
            </a:r>
            <a:endParaRPr lang="fr-FR" sz="1400" b="0" strike="noStrike" spc="-1">
              <a:solidFill>
                <a:srgbClr val="000000"/>
              </a:solidFill>
              <a:latin typeface="Arial"/>
            </a:endParaRPr>
          </a:p>
          <a:p>
            <a:pPr indent="0" defTabSz="914400">
              <a:lnSpc>
                <a:spcPct val="90000"/>
              </a:lnSpc>
              <a:spcBef>
                <a:spcPts val="1001"/>
              </a:spcBef>
              <a:buNone/>
              <a:tabLst>
                <a:tab pos="0" algn="l"/>
              </a:tabLst>
            </a:pPr>
            <a:endParaRPr lang="fr-FR" sz="2800" b="0" strike="noStrike" spc="-1">
              <a:solidFill>
                <a:srgbClr val="000000"/>
              </a:solidFill>
              <a:latin typeface="Arial"/>
            </a:endParaRPr>
          </a:p>
        </p:txBody>
      </p:sp>
    </p:spTree>
  </p:cSld>
  <p:clrMapOvr>
    <a:masterClrMapping/>
  </p:clrMapOvr>
</p:sld>
</file>

<file path=ppt/theme/theme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0.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2.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4.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8.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9.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majorFont>
      <a:minorFont>
        <a:latin typeface="Calibri" panose="020F050202020403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TotalTime>
  <Words>1945</Words>
  <Application>Microsoft Office PowerPoint</Application>
  <PresentationFormat>Grand écran</PresentationFormat>
  <Paragraphs>115</Paragraphs>
  <Slides>15</Slides>
  <Notes>1</Notes>
  <HiddenSlides>0</HiddenSlides>
  <MMClips>0</MMClips>
  <ScaleCrop>false</ScaleCrop>
  <HeadingPairs>
    <vt:vector size="6" baseType="variant">
      <vt:variant>
        <vt:lpstr>Polices utilisées</vt:lpstr>
      </vt:variant>
      <vt:variant>
        <vt:i4>8</vt:i4>
      </vt:variant>
      <vt:variant>
        <vt:lpstr>Thème</vt:lpstr>
      </vt:variant>
      <vt:variant>
        <vt:i4>11</vt:i4>
      </vt:variant>
      <vt:variant>
        <vt:lpstr>Titres des diapositives</vt:lpstr>
      </vt:variant>
      <vt:variant>
        <vt:i4>15</vt:i4>
      </vt:variant>
    </vt:vector>
  </HeadingPairs>
  <TitlesOfParts>
    <vt:vector size="34" baseType="lpstr">
      <vt:lpstr>Arial</vt:lpstr>
      <vt:lpstr>Calibri</vt:lpstr>
      <vt:lpstr>Calibri Light</vt:lpstr>
      <vt:lpstr>Marianne</vt:lpstr>
      <vt:lpstr>Symbol</vt:lpstr>
      <vt:lpstr>Times New Roman</vt:lpstr>
      <vt:lpstr>Wingdings</vt:lpstr>
      <vt:lpstr>Wingdings 2</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Thème Office</vt:lpstr>
      <vt:lpstr>Présentation PowerPoint</vt:lpstr>
      <vt:lpstr>Présentation PowerPoint</vt:lpstr>
      <vt:lpstr>Présentation PowerPoint</vt:lpstr>
      <vt:lpstr>AIDES PROPOSEES au collège</vt:lpstr>
      <vt:lpstr>Présentation PowerPoint</vt:lpstr>
      <vt:lpstr>Présentation PowerPoint</vt:lpstr>
      <vt:lpstr>QUELQUES CONSEILS</vt:lpstr>
      <vt:lpstr>ORIENTATION POSSIBLE EN FIN DE 3ème  </vt:lpstr>
      <vt:lpstr>Présentation PowerPoint</vt:lpstr>
      <vt:lpstr>Présentation PowerPoint</vt:lpstr>
      <vt:lpstr>LE CONTRÔLE CONTINU </vt:lpstr>
      <vt:lpstr>Présentation PowerPoint</vt:lpstr>
      <vt:lpstr>LE CONTRÔLE FINAL </vt:lpstr>
      <vt:lpstr>PIX</vt:lpstr>
      <vt:lpstr>EVALANG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Sandy Piccolotto</dc:creator>
  <dc:description/>
  <cp:lastModifiedBy>Sandy Piccolotto</cp:lastModifiedBy>
  <cp:revision>116</cp:revision>
  <dcterms:created xsi:type="dcterms:W3CDTF">2012-07-30T22:21:58Z</dcterms:created>
  <dcterms:modified xsi:type="dcterms:W3CDTF">2024-09-09T17:35:53Z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Grand écran</vt:lpwstr>
  </property>
  <property fmtid="{D5CDD505-2E9C-101B-9397-08002B2CF9AE}" pid="4" name="Slides">
    <vt:i4>15</vt:i4>
  </property>
</Properties>
</file>